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49" r:id="rId3"/>
    <p:sldId id="350" r:id="rId4"/>
    <p:sldId id="256" r:id="rId5"/>
    <p:sldId id="258" r:id="rId6"/>
    <p:sldId id="260" r:id="rId7"/>
    <p:sldId id="259" r:id="rId8"/>
    <p:sldId id="261" r:id="rId9"/>
    <p:sldId id="262" r:id="rId10"/>
    <p:sldId id="263" r:id="rId11"/>
    <p:sldId id="269" r:id="rId12"/>
    <p:sldId id="343" r:id="rId13"/>
    <p:sldId id="342" r:id="rId14"/>
    <p:sldId id="345" r:id="rId15"/>
    <p:sldId id="270" r:id="rId16"/>
    <p:sldId id="346" r:id="rId17"/>
    <p:sldId id="332" r:id="rId18"/>
    <p:sldId id="347" r:id="rId19"/>
    <p:sldId id="348"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218" autoAdjust="0"/>
  </p:normalViewPr>
  <p:slideViewPr>
    <p:cSldViewPr snapToGrid="0">
      <p:cViewPr varScale="1">
        <p:scale>
          <a:sx n="29" d="100"/>
          <a:sy n="29" d="100"/>
        </p:scale>
        <p:origin x="21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58BBB-6171-4CD9-827C-6024BCABE6C3}" type="datetimeFigureOut">
              <a:rPr lang="en-IN" smtClean="0"/>
              <a:t>12-11-2022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162BD-A1AC-4ED3-BFE4-4A0390B9B1E4}" type="slidenum">
              <a:rPr lang="en-IN" smtClean="0"/>
              <a:t>‹#›</a:t>
            </a:fld>
            <a:endParaRPr lang="en-IN"/>
          </a:p>
        </p:txBody>
      </p:sp>
    </p:spTree>
    <p:extLst>
      <p:ext uri="{BB962C8B-B14F-4D97-AF65-F5344CB8AC3E}">
        <p14:creationId xmlns:p14="http://schemas.microsoft.com/office/powerpoint/2010/main" val="243226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ucidchart.com/blog/supplier-onboarding-proces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ue.com/invoic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Perpetual_inventory"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reativesafetysupply.com/labeltac-barcode-scanner"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wallstreetprep.com/knowledge/asset/" TargetMode="External"/><Relationship Id="rId3" Type="http://schemas.openxmlformats.org/officeDocument/2006/relationships/hyperlink" Target="https://www.wallstreetprep.com/knowledge/inventory/" TargetMode="External"/><Relationship Id="rId7" Type="http://schemas.openxmlformats.org/officeDocument/2006/relationships/hyperlink" Target="https://www.wallstreetprep.com/knowledge/profit-margi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wallstreetprep.com/knowledge/balance-sheet/" TargetMode="External"/><Relationship Id="rId5" Type="http://schemas.openxmlformats.org/officeDocument/2006/relationships/hyperlink" Target="https://www.wallstreetprep.com/knowledge/cogs-cost-of-goods-sold/" TargetMode="External"/><Relationship Id="rId10" Type="http://schemas.openxmlformats.org/officeDocument/2006/relationships/hyperlink" Target="https://www.wallstreetprep.com/knowledge/activity-ratio/" TargetMode="External"/><Relationship Id="rId4" Type="http://schemas.openxmlformats.org/officeDocument/2006/relationships/hyperlink" Target="https://www.wallstreetprep.com/knowledge/net-revenue/" TargetMode="External"/><Relationship Id="rId9" Type="http://schemas.openxmlformats.org/officeDocument/2006/relationships/hyperlink" Target="https://www.wallstreetprep.com/knowledge/liabilit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ecoro.com/blog/procurement-vs-purchas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lideplayer.com/slide/13910524/85/images/3/FEATURES+OF+MATERIAL+CONTROL.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lideplayer.com/slide/13910524/85/images/4/NEED+FOR+MATERIAL+CONTROL+OR+OBJECTIVES.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take this opportunity to thank the Principal </a:t>
            </a:r>
            <a:r>
              <a:rPr lang="en-US" dirty="0" err="1"/>
              <a:t>Dr.Umrani</a:t>
            </a:r>
            <a:r>
              <a:rPr lang="en-US" dirty="0"/>
              <a:t> Sir, Vice Principal </a:t>
            </a:r>
            <a:r>
              <a:rPr lang="en-US" dirty="0" err="1"/>
              <a:t>Dr.Ghongte</a:t>
            </a:r>
            <a:r>
              <a:rPr lang="en-US" dirty="0"/>
              <a:t> Patil Sir, </a:t>
            </a:r>
            <a:r>
              <a:rPr lang="en-US" dirty="0" err="1"/>
              <a:t>Dr.Wankhate</a:t>
            </a:r>
            <a:r>
              <a:rPr lang="en-US" dirty="0"/>
              <a:t> Sir, Sushmita </a:t>
            </a:r>
            <a:r>
              <a:rPr lang="en-US" dirty="0" err="1"/>
              <a:t>Nande</a:t>
            </a:r>
            <a:r>
              <a:rPr lang="en-US" dirty="0"/>
              <a:t> madam,</a:t>
            </a:r>
            <a:r>
              <a:rPr lang="en-US" baseline="0" dirty="0"/>
              <a:t> </a:t>
            </a:r>
            <a:r>
              <a:rPr lang="en-US" dirty="0" err="1"/>
              <a:t>Snehal</a:t>
            </a:r>
            <a:r>
              <a:rPr lang="en-US" dirty="0"/>
              <a:t> </a:t>
            </a:r>
            <a:r>
              <a:rPr lang="en-US" dirty="0" err="1"/>
              <a:t>Choukate</a:t>
            </a:r>
            <a:r>
              <a:rPr lang="en-US" dirty="0"/>
              <a:t> madam, and other honorable </a:t>
            </a:r>
            <a:r>
              <a:rPr lang="en-US" baseline="0" dirty="0"/>
              <a:t>members of </a:t>
            </a:r>
            <a:r>
              <a:rPr lang="en-US" baseline="0" dirty="0" err="1"/>
              <a:t>Garware</a:t>
            </a:r>
            <a:r>
              <a:rPr lang="en-US" baseline="0" dirty="0"/>
              <a:t> College of Commerce, for giving me this opportunity to share my views on the said topics of and Strategic Sourcing &amp; Inventory management in supply chain.</a:t>
            </a:r>
          </a:p>
          <a:p>
            <a:endParaRPr lang="en-US" baseline="0" dirty="0"/>
          </a:p>
          <a:p>
            <a:r>
              <a:rPr lang="en-US" baseline="0" dirty="0"/>
              <a:t>I also wish to thank all the students who have joined for this session. Let me update you that all of you present here on the board as well few students who are yet to join all are lucky enough because you already have been imparted knowledge from the expert faculty from the college, and now I wish to add upon the briefing u the topic of Inventory management from the industry perspective, which will enable u or help u to make the concepts which u already have learnt become more clear. Learning from the your professors and gaining insights from the people like me about the industry will make your process of learning more meaningful and purposeful. I specially thank </a:t>
            </a:r>
            <a:r>
              <a:rPr lang="en-US" baseline="0" dirty="0" err="1"/>
              <a:t>Garware</a:t>
            </a:r>
            <a:r>
              <a:rPr lang="en-US" baseline="0" dirty="0"/>
              <a:t> college for engaging people like me representing industry which itself is a very unique way of imparting knowledge along with referring the books together.</a:t>
            </a:r>
          </a:p>
          <a:p>
            <a:endParaRPr lang="en-US" baseline="0" dirty="0"/>
          </a:p>
          <a:p>
            <a:r>
              <a:rPr lang="en-US" baseline="0" dirty="0"/>
              <a:t>So today I will start my session, and I shall be sharing two different topics of  Strategic Sourcing &amp; Inventory management in supply chain etc.</a:t>
            </a:r>
          </a:p>
          <a:p>
            <a:endParaRPr lang="en-US" baseline="0" dirty="0"/>
          </a:p>
          <a:p>
            <a:r>
              <a:rPr lang="en-US" baseline="0" dirty="0"/>
              <a:t>Here my way of delivering the session and sharing with u the concepts will be little different, in two ways - - First whenever I will share with  you about a particular concept I will try to explain with a example from the industry perspective so that you all slowly and gradually will get acquainted or made aware as to what exactly these concepts mean in practical sense in the industry which otherwise u will learn from the books. And the second way is you all will continuously be questioned and I shall ask every body a question which u need to answer, which you all shall try to attempt. The sole purpose of mine is to make the sessions more interactive and most importantly more enjoyable.</a:t>
            </a:r>
          </a:p>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1</a:t>
            </a:fld>
            <a:endParaRPr lang="en-IN"/>
          </a:p>
        </p:txBody>
      </p:sp>
    </p:spTree>
    <p:extLst>
      <p:ext uri="{BB962C8B-B14F-4D97-AF65-F5344CB8AC3E}">
        <p14:creationId xmlns:p14="http://schemas.microsoft.com/office/powerpoint/2010/main" val="372750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282C33"/>
                </a:solidFill>
                <a:effectLst/>
                <a:latin typeface="Graphik"/>
              </a:rPr>
              <a:t>What is the procurement process?</a:t>
            </a:r>
          </a:p>
          <a:p>
            <a:pPr algn="l" rtl="0"/>
            <a:r>
              <a:rPr lang="en-US" b="0" i="0" dirty="0">
                <a:solidFill>
                  <a:srgbClr val="282C33"/>
                </a:solidFill>
                <a:effectLst/>
                <a:latin typeface="Graphik"/>
              </a:rPr>
              <a:t>Proper procurement procedure consists of six main procurement process steps.</a:t>
            </a:r>
          </a:p>
          <a:p>
            <a:pPr algn="l" rtl="0"/>
            <a:r>
              <a:rPr lang="en-US" b="1" i="0" dirty="0">
                <a:solidFill>
                  <a:srgbClr val="282C33"/>
                </a:solidFill>
                <a:effectLst/>
                <a:latin typeface="Graphik"/>
              </a:rPr>
              <a:t>1. Need identification</a:t>
            </a:r>
          </a:p>
          <a:p>
            <a:pPr algn="l" rtl="0"/>
            <a:r>
              <a:rPr lang="en-US" b="0" i="0" dirty="0">
                <a:solidFill>
                  <a:srgbClr val="282C33"/>
                </a:solidFill>
                <a:effectLst/>
                <a:latin typeface="Graphik"/>
              </a:rPr>
              <a:t>This process starts when someone submits a request to the purchasing department. The request can be relatively simple (a new software license for the marketing department) or complex (a new office in Guatemala). Whatever it is, the request needs to be submitted in writing and sufficiently detailed.</a:t>
            </a:r>
          </a:p>
          <a:p>
            <a:pPr algn="l" rtl="0"/>
            <a:r>
              <a:rPr lang="en-US" b="1" i="0" dirty="0">
                <a:solidFill>
                  <a:srgbClr val="282C33"/>
                </a:solidFill>
                <a:effectLst/>
                <a:latin typeface="Graphik"/>
              </a:rPr>
              <a:t>2. Vendor selection</a:t>
            </a:r>
          </a:p>
          <a:p>
            <a:pPr algn="l" rtl="0"/>
            <a:r>
              <a:rPr lang="en-US" b="0" i="0" dirty="0">
                <a:solidFill>
                  <a:srgbClr val="282C33"/>
                </a:solidFill>
                <a:effectLst/>
                <a:latin typeface="Graphik"/>
              </a:rPr>
              <a:t>Next, the procurement department needs to investigate vendors, request quotes for the item needed, and then select a vendor. This is an important part of the process because reputation, cost, speed of service, and dependability all need to be investigated before making a final decision. The rule of thumb is to get at least three quotes, but that’s a best practice that will need to be determined by your organization.</a:t>
            </a:r>
          </a:p>
          <a:p>
            <a:pPr algn="l" rtl="0"/>
            <a:r>
              <a:rPr lang="en-US" b="1" i="0" dirty="0">
                <a:solidFill>
                  <a:srgbClr val="282C33"/>
                </a:solidFill>
                <a:effectLst/>
                <a:latin typeface="Graphik"/>
              </a:rPr>
              <a:t>3. Submit purchase requisition</a:t>
            </a:r>
          </a:p>
          <a:p>
            <a:pPr algn="l" rtl="0"/>
            <a:r>
              <a:rPr lang="en-US" b="0" i="0" dirty="0">
                <a:solidFill>
                  <a:srgbClr val="282C33"/>
                </a:solidFill>
                <a:effectLst/>
                <a:latin typeface="Graphik"/>
              </a:rPr>
              <a:t>Now it’s time to get approval for the purchase. After you’ve identified the vendor and agreed on the details, you’ll need written approval from the department responsible for approving purchases. You should provide purchasing with the following details:</a:t>
            </a:r>
          </a:p>
          <a:p>
            <a:pPr algn="l" rtl="0">
              <a:buFont typeface="Arial" panose="020B0604020202020204" pitchFamily="34" charset="0"/>
              <a:buChar char="•"/>
            </a:pPr>
            <a:r>
              <a:rPr lang="en-US" b="0" i="0" dirty="0">
                <a:solidFill>
                  <a:srgbClr val="282C33"/>
                </a:solidFill>
                <a:effectLst/>
                <a:latin typeface="Graphik"/>
              </a:rPr>
              <a:t>Party requesting item or service</a:t>
            </a:r>
          </a:p>
          <a:p>
            <a:pPr algn="l" rtl="0">
              <a:buFont typeface="Arial" panose="020B0604020202020204" pitchFamily="34" charset="0"/>
              <a:buChar char="•"/>
            </a:pPr>
            <a:r>
              <a:rPr lang="en-US" b="0" i="0" dirty="0">
                <a:solidFill>
                  <a:srgbClr val="282C33"/>
                </a:solidFill>
                <a:effectLst/>
                <a:latin typeface="Graphik"/>
              </a:rPr>
              <a:t>Quantity and description of item or service required</a:t>
            </a:r>
          </a:p>
          <a:p>
            <a:pPr algn="l" rtl="0">
              <a:buFont typeface="Arial" panose="020B0604020202020204" pitchFamily="34" charset="0"/>
              <a:buChar char="•"/>
            </a:pPr>
            <a:r>
              <a:rPr lang="en-US" b="0" i="0" dirty="0">
                <a:solidFill>
                  <a:srgbClr val="282C33"/>
                </a:solidFill>
                <a:effectLst/>
                <a:latin typeface="Graphik"/>
              </a:rPr>
              <a:t>Vendor’s information</a:t>
            </a:r>
          </a:p>
          <a:p>
            <a:pPr algn="l" rtl="0">
              <a:buFont typeface="Arial" panose="020B0604020202020204" pitchFamily="34" charset="0"/>
              <a:buChar char="•"/>
            </a:pPr>
            <a:r>
              <a:rPr lang="en-US" b="0" i="0" dirty="0">
                <a:solidFill>
                  <a:srgbClr val="282C33"/>
                </a:solidFill>
                <a:effectLst/>
                <a:latin typeface="Graphik"/>
              </a:rPr>
              <a:t>Price</a:t>
            </a:r>
          </a:p>
          <a:p>
            <a:pPr algn="l" rtl="0"/>
            <a:r>
              <a:rPr lang="en-US" b="1" i="0" dirty="0">
                <a:solidFill>
                  <a:srgbClr val="282C33"/>
                </a:solidFill>
                <a:effectLst/>
                <a:latin typeface="Graphik"/>
              </a:rPr>
              <a:t>4. Generate purchase order</a:t>
            </a:r>
          </a:p>
          <a:p>
            <a:pPr algn="l" rtl="0"/>
            <a:r>
              <a:rPr lang="en-US" b="0" i="0" dirty="0">
                <a:solidFill>
                  <a:srgbClr val="282C33"/>
                </a:solidFill>
                <a:effectLst/>
                <a:latin typeface="Graphik"/>
              </a:rPr>
              <a:t>After the purchase request has been approved, the finance department will issue a purchase order to the vendor. That purchase order signals to the vendor that the purchase request has been approved and that they can proceed with the request.</a:t>
            </a:r>
          </a:p>
          <a:p>
            <a:pPr algn="l" rtl="0"/>
            <a:r>
              <a:rPr lang="en-US" b="0" i="0" dirty="0">
                <a:solidFill>
                  <a:srgbClr val="282C33"/>
                </a:solidFill>
                <a:effectLst/>
                <a:latin typeface="Graphik"/>
              </a:rPr>
              <a:t>If your company intends on ordering from this vendor long-term (or if your company relies on a lot of third-party suppliers in general), you may want to develop a </a:t>
            </a:r>
            <a:r>
              <a:rPr lang="en-US" b="0" i="0" dirty="0">
                <a:solidFill>
                  <a:srgbClr val="AB4200"/>
                </a:solidFill>
                <a:effectLst/>
                <a:latin typeface="Graphik"/>
                <a:hlinkClick r:id="rId3"/>
              </a:rPr>
              <a:t>supplier onboarding process</a:t>
            </a:r>
            <a:r>
              <a:rPr lang="en-US" b="0" i="0" dirty="0">
                <a:solidFill>
                  <a:srgbClr val="282C33"/>
                </a:solidFill>
                <a:effectLst/>
                <a:latin typeface="Graphik"/>
              </a:rPr>
              <a:t> to ensure both parties understand what's expected.</a:t>
            </a:r>
          </a:p>
          <a:p>
            <a:pPr algn="l" rtl="0"/>
            <a:r>
              <a:rPr lang="en-US" b="1" i="0" dirty="0">
                <a:solidFill>
                  <a:srgbClr val="282C33"/>
                </a:solidFill>
                <a:effectLst/>
                <a:latin typeface="Graphik"/>
              </a:rPr>
              <a:t>5. Invoice and order</a:t>
            </a:r>
          </a:p>
          <a:p>
            <a:pPr algn="l" rtl="0"/>
            <a:r>
              <a:rPr lang="en-US" b="0" i="0" dirty="0">
                <a:solidFill>
                  <a:srgbClr val="282C33"/>
                </a:solidFill>
                <a:effectLst/>
                <a:latin typeface="Graphik"/>
              </a:rPr>
              <a:t>The vendor will then submit an invoice to the purchaser. The </a:t>
            </a:r>
            <a:r>
              <a:rPr lang="en-US" b="0" i="0" dirty="0">
                <a:solidFill>
                  <a:srgbClr val="AB4200"/>
                </a:solidFill>
                <a:effectLst/>
                <a:latin typeface="Graphik"/>
                <a:hlinkClick r:id="rId4"/>
              </a:rPr>
              <a:t>invoice</a:t>
            </a:r>
            <a:r>
              <a:rPr lang="en-US" b="0" i="0" dirty="0">
                <a:solidFill>
                  <a:srgbClr val="282C33"/>
                </a:solidFill>
                <a:effectLst/>
                <a:latin typeface="Graphik"/>
              </a:rPr>
              <a:t> is a request for payment and gives a detailed breakdown of the cost. The invoice will also give a deadline for payment, and you’ll need to submit payment before the deadline or else there may be a penalty (which is usually detailed in the invoice, as well).</a:t>
            </a:r>
          </a:p>
          <a:p>
            <a:pPr algn="l" rtl="0"/>
            <a:r>
              <a:rPr lang="en-US" b="0" i="0" dirty="0">
                <a:solidFill>
                  <a:srgbClr val="282C33"/>
                </a:solidFill>
                <a:effectLst/>
                <a:latin typeface="Graphik"/>
              </a:rPr>
              <a:t>The vendor will also send over an order, which is another detailed description of the goods or services requested. This is the last chance your organization has to change the request, so it’s important to double-check both the invoice and the order for the correct items/services at the correct price.</a:t>
            </a:r>
          </a:p>
          <a:p>
            <a:pPr algn="l" rtl="0"/>
            <a:r>
              <a:rPr lang="en-US" b="1" i="0" dirty="0">
                <a:solidFill>
                  <a:srgbClr val="282C33"/>
                </a:solidFill>
                <a:effectLst/>
                <a:latin typeface="Graphik"/>
              </a:rPr>
              <a:t>6. Payment</a:t>
            </a:r>
          </a:p>
          <a:p>
            <a:pPr algn="l" rtl="0"/>
            <a:r>
              <a:rPr lang="en-US" b="0" i="0" dirty="0">
                <a:solidFill>
                  <a:srgbClr val="282C33"/>
                </a:solidFill>
                <a:effectLst/>
                <a:latin typeface="Graphik"/>
              </a:rPr>
              <a:t>After the goods have been received or the service has been completed, it’s time for your vendor to be paid. Finance sends over the payment to the vendor in the preferred method of payment.</a:t>
            </a:r>
          </a:p>
          <a:p>
            <a:pPr algn="l" rtl="0"/>
            <a:r>
              <a:rPr lang="en-US" b="1" i="0" dirty="0">
                <a:solidFill>
                  <a:srgbClr val="282C33"/>
                </a:solidFill>
                <a:effectLst/>
                <a:latin typeface="Graphik"/>
              </a:rPr>
              <a:t>Keep for your records</a:t>
            </a:r>
          </a:p>
          <a:p>
            <a:pPr algn="l" rtl="0"/>
            <a:r>
              <a:rPr lang="en-US" b="0" i="0" dirty="0">
                <a:solidFill>
                  <a:srgbClr val="282C33"/>
                </a:solidFill>
                <a:effectLst/>
                <a:latin typeface="Graphik"/>
              </a:rPr>
              <a:t>All steps above need to be documented for internal and external audits, so you’ll need a central location to store invoices, orders, and other accompanying documentation. Make sure you’ve built in redundancy here; you’ll likely be using a digital purchasing method, so it may benefit you to print out paper versions of documentation and store them in a secure place in case of a total electronic apocalypse.</a:t>
            </a:r>
          </a:p>
          <a:p>
            <a:pPr algn="l" rtl="0"/>
            <a:r>
              <a:rPr lang="en-US" b="1" i="0" dirty="0">
                <a:solidFill>
                  <a:srgbClr val="282C33"/>
                </a:solidFill>
                <a:effectLst/>
                <a:latin typeface="Graphik"/>
              </a:rPr>
              <a:t>The 3 Ps</a:t>
            </a:r>
          </a:p>
          <a:p>
            <a:pPr algn="l" rtl="0"/>
            <a:r>
              <a:rPr lang="en-US" b="0" i="0" dirty="0">
                <a:solidFill>
                  <a:srgbClr val="282C33"/>
                </a:solidFill>
                <a:effectLst/>
                <a:latin typeface="Graphik"/>
              </a:rPr>
              <a:t>Your procurement process involves three main components.</a:t>
            </a:r>
          </a:p>
          <a:p>
            <a:pPr algn="l" rtl="0"/>
            <a:r>
              <a:rPr lang="en-US" b="1" i="0" dirty="0">
                <a:solidFill>
                  <a:srgbClr val="282C33"/>
                </a:solidFill>
                <a:effectLst/>
                <a:latin typeface="Graphik"/>
              </a:rPr>
              <a:t>1. People</a:t>
            </a:r>
          </a:p>
          <a:p>
            <a:pPr algn="l" rtl="0"/>
            <a:r>
              <a:rPr lang="en-US" b="0" i="0" dirty="0">
                <a:solidFill>
                  <a:srgbClr val="282C33"/>
                </a:solidFill>
                <a:effectLst/>
                <a:latin typeface="Graphik"/>
              </a:rPr>
              <a:t>This may seem obvious, but as you create your procurement process, remember to account for the busy schedules and complexities of the people involved. For instance, if one of the key decision makers is your CFO, and he’ll be in Hawaii for the next two weeks, you’ll need to consider that anomaly into your procurement cycle.</a:t>
            </a:r>
          </a:p>
          <a:p>
            <a:pPr algn="l" rtl="0"/>
            <a:r>
              <a:rPr lang="en-US" b="0" i="0" dirty="0">
                <a:solidFill>
                  <a:srgbClr val="282C33"/>
                </a:solidFill>
                <a:effectLst/>
                <a:latin typeface="Graphik"/>
              </a:rPr>
              <a:t>You should also remember that the cost and risk of the purchase will determine how many people are likely to be involved. If you’re purchasing a $750,000 hand-blown glass chandelier, you’ll need more approval than you would for the purchase of seven new Photoshop licenses. Decision makers may include:</a:t>
            </a:r>
          </a:p>
          <a:p>
            <a:pPr algn="l" rtl="0">
              <a:buFont typeface="Arial" panose="020B0604020202020204" pitchFamily="34" charset="0"/>
              <a:buChar char="•"/>
            </a:pPr>
            <a:r>
              <a:rPr lang="en-US" b="0" i="0" dirty="0">
                <a:solidFill>
                  <a:srgbClr val="282C33"/>
                </a:solidFill>
                <a:effectLst/>
                <a:latin typeface="Graphik"/>
              </a:rPr>
              <a:t>Manager of requesting department</a:t>
            </a:r>
          </a:p>
          <a:p>
            <a:pPr algn="l" rtl="0">
              <a:buFont typeface="Arial" panose="020B0604020202020204" pitchFamily="34" charset="0"/>
              <a:buChar char="•"/>
            </a:pPr>
            <a:r>
              <a:rPr lang="en-US" b="0" i="0" dirty="0">
                <a:solidFill>
                  <a:srgbClr val="282C33"/>
                </a:solidFill>
                <a:effectLst/>
                <a:latin typeface="Graphik"/>
              </a:rPr>
              <a:t>HR</a:t>
            </a:r>
          </a:p>
          <a:p>
            <a:pPr algn="l" rtl="0">
              <a:buFont typeface="Arial" panose="020B0604020202020204" pitchFamily="34" charset="0"/>
              <a:buChar char="•"/>
            </a:pPr>
            <a:r>
              <a:rPr lang="en-US" b="0" i="0" dirty="0">
                <a:solidFill>
                  <a:srgbClr val="282C33"/>
                </a:solidFill>
                <a:effectLst/>
                <a:latin typeface="Graphik"/>
              </a:rPr>
              <a:t>Purchasing</a:t>
            </a:r>
          </a:p>
          <a:p>
            <a:pPr algn="l" rtl="0">
              <a:buFont typeface="Arial" panose="020B0604020202020204" pitchFamily="34" charset="0"/>
              <a:buChar char="•"/>
            </a:pPr>
            <a:r>
              <a:rPr lang="en-US" b="0" i="0" dirty="0">
                <a:solidFill>
                  <a:srgbClr val="282C33"/>
                </a:solidFill>
                <a:effectLst/>
                <a:latin typeface="Graphik"/>
              </a:rPr>
              <a:t>Finance</a:t>
            </a:r>
          </a:p>
          <a:p>
            <a:pPr algn="l" rtl="0">
              <a:buFont typeface="Arial" panose="020B0604020202020204" pitchFamily="34" charset="0"/>
              <a:buChar char="•"/>
            </a:pPr>
            <a:r>
              <a:rPr lang="en-US" b="0" i="0" dirty="0">
                <a:solidFill>
                  <a:srgbClr val="282C33"/>
                </a:solidFill>
                <a:effectLst/>
                <a:latin typeface="Graphik"/>
              </a:rPr>
              <a:t>Legal department</a:t>
            </a:r>
          </a:p>
          <a:p>
            <a:pPr algn="l" rtl="0">
              <a:buFont typeface="Arial" panose="020B0604020202020204" pitchFamily="34" charset="0"/>
              <a:buChar char="•"/>
            </a:pPr>
            <a:r>
              <a:rPr lang="en-US" b="0" i="0" dirty="0">
                <a:solidFill>
                  <a:srgbClr val="282C33"/>
                </a:solidFill>
                <a:effectLst/>
                <a:latin typeface="Graphik"/>
              </a:rPr>
              <a:t>Operations</a:t>
            </a:r>
          </a:p>
          <a:p>
            <a:pPr algn="l" rtl="0"/>
            <a:r>
              <a:rPr lang="en-US" b="1" i="0" dirty="0">
                <a:solidFill>
                  <a:srgbClr val="282C33"/>
                </a:solidFill>
                <a:effectLst/>
                <a:latin typeface="Graphik"/>
              </a:rPr>
              <a:t>2. Process</a:t>
            </a:r>
          </a:p>
          <a:p>
            <a:pPr algn="l" rtl="0"/>
            <a:r>
              <a:rPr lang="en-US" b="0" i="0" dirty="0">
                <a:solidFill>
                  <a:srgbClr val="282C33"/>
                </a:solidFill>
                <a:effectLst/>
                <a:latin typeface="Graphik"/>
              </a:rPr>
              <a:t>Your organization’s process must be followed to complete the procurement. If it’s not, vendors may not get paid on time, purchases may be delayed, and your bottom line could be at stake. Following the process properly is vital to the health of procurement.</a:t>
            </a:r>
          </a:p>
          <a:p>
            <a:pPr algn="l" rtl="0"/>
            <a:r>
              <a:rPr lang="en-US" b="1" i="0" dirty="0">
                <a:solidFill>
                  <a:srgbClr val="282C33"/>
                </a:solidFill>
                <a:effectLst/>
                <a:latin typeface="Graphik"/>
              </a:rPr>
              <a:t>3. Paperwork</a:t>
            </a:r>
          </a:p>
          <a:p>
            <a:pPr algn="l" rtl="0"/>
            <a:r>
              <a:rPr lang="en-US" b="0" i="0" dirty="0">
                <a:solidFill>
                  <a:srgbClr val="282C33"/>
                </a:solidFill>
                <a:effectLst/>
                <a:latin typeface="Graphik"/>
              </a:rPr>
              <a:t>The third P is a bit of a misnomer because there’s often very little actual paper used these days. What we’re referring to here is the software used in the procurement process. Everything must be documented.  </a:t>
            </a:r>
          </a:p>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10</a:t>
            </a:fld>
            <a:endParaRPr lang="en-IN"/>
          </a:p>
        </p:txBody>
      </p:sp>
    </p:spTree>
    <p:extLst>
      <p:ext uri="{BB962C8B-B14F-4D97-AF65-F5344CB8AC3E}">
        <p14:creationId xmlns:p14="http://schemas.microsoft.com/office/powerpoint/2010/main" val="245176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inventories</a:t>
            </a:r>
            <a:r>
              <a:rPr lang="en-US" baseline="0" dirty="0"/>
              <a:t>– they are those inventories which go directly with or within the product. ( USB card which goes along with the mobile phone)</a:t>
            </a:r>
          </a:p>
          <a:p>
            <a:r>
              <a:rPr lang="en-US" baseline="0" dirty="0"/>
              <a:t>Production Inventories– Those inventories which are required for production purpose. ( IC, PCB, USB </a:t>
            </a:r>
            <a:r>
              <a:rPr lang="en-US" baseline="0" dirty="0" err="1"/>
              <a:t>etc</a:t>
            </a:r>
            <a:r>
              <a:rPr lang="en-US" baseline="0" dirty="0"/>
              <a:t> in a mobile phone)</a:t>
            </a:r>
          </a:p>
          <a:p>
            <a:r>
              <a:rPr lang="en-US" b="1" dirty="0"/>
              <a:t>Work in progress inventories</a:t>
            </a:r>
            <a:r>
              <a:rPr lang="en-US" dirty="0"/>
              <a:t>– those inventories or sub assemblies</a:t>
            </a:r>
            <a:r>
              <a:rPr lang="en-US" baseline="0" dirty="0"/>
              <a:t> which have crossed the stage of raw material and are getting converted into finished product.( PCB with few components, and connectors inserted )</a:t>
            </a:r>
          </a:p>
          <a:p>
            <a:r>
              <a:rPr lang="en-US" b="1" baseline="0" dirty="0"/>
              <a:t>MRO Inventory </a:t>
            </a:r>
            <a:r>
              <a:rPr lang="en-US" baseline="0" dirty="0"/>
              <a:t>– Inventories used for maintenance, repairs, and operations of machinery. ( a blower, a screw driver, a rubber sheets </a:t>
            </a:r>
            <a:r>
              <a:rPr lang="en-US" baseline="0" dirty="0" err="1"/>
              <a:t>etc</a:t>
            </a:r>
            <a:r>
              <a:rPr lang="en-US" baseline="0" dirty="0"/>
              <a:t> used while repairing a mobile)</a:t>
            </a:r>
          </a:p>
          <a:p>
            <a:r>
              <a:rPr lang="en-US" b="1" baseline="0" dirty="0"/>
              <a:t>Miscellaneous inventory </a:t>
            </a:r>
            <a:r>
              <a:rPr lang="en-US" baseline="0" dirty="0"/>
              <a:t>– it is self explanatory , items which are miscellaneous in nature. ( tissue paper)</a:t>
            </a:r>
          </a:p>
          <a:p>
            <a:endParaRPr lang="en-US" baseline="0" dirty="0"/>
          </a:p>
          <a:p>
            <a:endParaRPr lang="en-US" baseline="0" dirty="0"/>
          </a:p>
          <a:p>
            <a:r>
              <a:rPr lang="en-US" b="1" baseline="0" dirty="0"/>
              <a:t>Indirect Inventories </a:t>
            </a:r>
            <a:r>
              <a:rPr lang="en-US" baseline="0" dirty="0"/>
              <a:t>– Those products, which do not directly go inside the product but help the product to move in the entire supply chain process.( Packing box, instruction manual)</a:t>
            </a:r>
          </a:p>
          <a:p>
            <a:r>
              <a:rPr lang="en-US" b="1" baseline="0" dirty="0"/>
              <a:t>Transportation Inventory</a:t>
            </a:r>
            <a:r>
              <a:rPr lang="en-US" baseline="0" dirty="0"/>
              <a:t>– Vehicles such as trucks, tempo, rickshaws, motor cycles, ships, planes drones </a:t>
            </a:r>
            <a:r>
              <a:rPr lang="en-US" baseline="0" dirty="0" err="1"/>
              <a:t>etc</a:t>
            </a:r>
            <a:r>
              <a:rPr lang="en-US" baseline="0" dirty="0"/>
              <a:t> are used for moving the materials from one to another point are called Transportation Inventory. </a:t>
            </a:r>
          </a:p>
          <a:p>
            <a:r>
              <a:rPr lang="en-US" baseline="0" dirty="0"/>
              <a:t>Now let me know how many of you feel that material handling equipment's, Conveyors, escalators, elevators, shall not be considered as transport inventories? And the reason with why? </a:t>
            </a:r>
          </a:p>
          <a:p>
            <a:r>
              <a:rPr lang="en-US" baseline="0" dirty="0"/>
              <a:t>Volunteer student at least 3……..</a:t>
            </a:r>
          </a:p>
          <a:p>
            <a:endParaRPr lang="en-US" baseline="0" dirty="0"/>
          </a:p>
          <a:p>
            <a:r>
              <a:rPr lang="en-US" b="1" dirty="0"/>
              <a:t>Decoupling inventory </a:t>
            </a:r>
            <a:r>
              <a:rPr lang="en-US" dirty="0"/>
              <a:t>– Safety stock is an classic example of decoupling inventory.</a:t>
            </a:r>
            <a:r>
              <a:rPr lang="en-US" baseline="0" dirty="0"/>
              <a:t> This safety stock acts as a buffer when there is sudden rise in demand. It decouples or keeps itself as a buffet from the main stock with the supply –demand function.</a:t>
            </a:r>
          </a:p>
          <a:p>
            <a:r>
              <a:rPr lang="en-US" b="1" baseline="0" dirty="0"/>
              <a:t>Buffer stock</a:t>
            </a:r>
            <a:r>
              <a:rPr lang="en-US" baseline="0" dirty="0"/>
              <a:t>– It is stock which protects manufacturer from the customer during abrupt demand change. Safety stock will protect the manufacturer from the change taking place at suppliers end.</a:t>
            </a:r>
          </a:p>
          <a:p>
            <a:r>
              <a:rPr lang="en-US" b="1" baseline="0" dirty="0"/>
              <a:t>Seasonal Inventory </a:t>
            </a:r>
            <a:r>
              <a:rPr lang="en-US" baseline="0" dirty="0"/>
              <a:t>– to meet  some specific seasonal demand examples would be Holiday packages, Fashion apparels, Entertainment tools, back to school items, </a:t>
            </a:r>
          </a:p>
          <a:p>
            <a:r>
              <a:rPr lang="en-US" b="1" baseline="0" dirty="0"/>
              <a:t>Lot size inventory</a:t>
            </a:r>
            <a:r>
              <a:rPr lang="en-US" baseline="0" dirty="0"/>
              <a:t>– The items or products fall in one single lot while delivery is referred as lot size inventory, or to adjust the economic size order quantity. Examples – packet of 6 color pencils, packet of 12 colors  of sketch pen, highlighters set of different colors. </a:t>
            </a:r>
          </a:p>
          <a:p>
            <a:r>
              <a:rPr lang="en-US" baseline="0" dirty="0"/>
              <a:t>Anticipation Inventory – It is a stock created before a peak selling season, or before some promotional event, or before some lock down period, or possibly before a strike, or </a:t>
            </a:r>
            <a:r>
              <a:rPr lang="en-US" baseline="0" dirty="0" err="1"/>
              <a:t>morcha</a:t>
            </a:r>
            <a:r>
              <a:rPr lang="en-US" baseline="0" dirty="0"/>
              <a:t> </a:t>
            </a:r>
            <a:r>
              <a:rPr lang="en-US" baseline="0" dirty="0" err="1"/>
              <a:t>bandh</a:t>
            </a:r>
            <a:r>
              <a:rPr lang="en-US" baseline="0" dirty="0"/>
              <a:t> scenario.</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8CF1237-3A0F-455A-81D5-1A59626EDCBF}" type="slidenum">
              <a:rPr lang="en-US" smtClean="0"/>
              <a:t>11</a:t>
            </a:fld>
            <a:endParaRPr lang="en-US"/>
          </a:p>
        </p:txBody>
      </p:sp>
    </p:spTree>
    <p:extLst>
      <p:ext uri="{BB962C8B-B14F-4D97-AF65-F5344CB8AC3E}">
        <p14:creationId xmlns:p14="http://schemas.microsoft.com/office/powerpoint/2010/main" val="211697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When</a:t>
            </a:r>
            <a:r>
              <a:rPr lang="en-US" baseline="0" dirty="0"/>
              <a:t> ever we  talk about control or rather any control we should first understand what are the factors that will influence the control. So here we will study what are the different aspects that can influence the inventory control.</a:t>
            </a:r>
          </a:p>
          <a:p>
            <a:pPr marL="0" indent="0" algn="l">
              <a:buNone/>
            </a:pPr>
            <a:r>
              <a:rPr lang="en-US" baseline="0" dirty="0"/>
              <a:t>Before we proceed to I want some body from you to share what controlling activity u are undertaking to restrict the usage of internet data. Please do not tell me how u control your anger, anxiety, emotions </a:t>
            </a:r>
            <a:r>
              <a:rPr lang="en-US" baseline="0" dirty="0" err="1"/>
              <a:t>etc</a:t>
            </a:r>
            <a:r>
              <a:rPr lang="en-US" baseline="0" dirty="0"/>
              <a:t>, we want to discuss some thing which can be measured.</a:t>
            </a:r>
            <a:endParaRPr lang="en-US" dirty="0"/>
          </a:p>
          <a:p>
            <a:pPr marL="0" indent="0" algn="l">
              <a:buNone/>
            </a:pPr>
            <a:r>
              <a:rPr lang="en-US" dirty="0"/>
              <a:t>Now I want every one student to read out</a:t>
            </a:r>
            <a:r>
              <a:rPr lang="en-US" baseline="0" dirty="0"/>
              <a:t> the point mentioned in the above chart and share his views as how will it affect the inventory control – section wise </a:t>
            </a:r>
            <a:r>
              <a:rPr lang="en-US" baseline="0" dirty="0" err="1"/>
              <a:t>i.e</a:t>
            </a:r>
            <a:r>
              <a:rPr lang="en-US" baseline="0" dirty="0"/>
              <a:t> inflow, inventory stock, and the outflow</a:t>
            </a:r>
          </a:p>
          <a:p>
            <a:pPr marL="0" indent="0" algn="l">
              <a:buNone/>
            </a:pPr>
            <a:r>
              <a:rPr lang="en-US" baseline="0" dirty="0"/>
              <a:t>--</a:t>
            </a:r>
          </a:p>
          <a:p>
            <a:pPr marL="0" indent="0" algn="l">
              <a:buNone/>
            </a:pPr>
            <a:r>
              <a:rPr lang="en-US" baseline="0" dirty="0"/>
              <a:t>--</a:t>
            </a:r>
          </a:p>
          <a:p>
            <a:pPr marL="0" indent="0" algn="l">
              <a:buNone/>
            </a:pPr>
            <a:r>
              <a:rPr lang="en-US" baseline="0" dirty="0"/>
              <a:t>Now students I will read out few factors that influence the inventory control, you should let me know how will it influence?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Now I need 13 students to volunteer for next 13 points</a:t>
            </a:r>
          </a:p>
          <a:p>
            <a:pPr marL="0" indent="0" algn="l">
              <a:buNone/>
            </a:pPr>
            <a:endParaRPr lang="en-US" dirty="0"/>
          </a:p>
          <a:p>
            <a:pPr marL="457200" indent="-457200" algn="l">
              <a:buAutoNum type="arabicParenR"/>
            </a:pPr>
            <a:r>
              <a:rPr lang="en-US" dirty="0"/>
              <a:t>Requirements that are received from Marketing, Production, and sales </a:t>
            </a:r>
            <a:r>
              <a:rPr lang="en-US" dirty="0" err="1"/>
              <a:t>dept</a:t>
            </a:r>
            <a:r>
              <a:rPr lang="en-US" dirty="0"/>
              <a:t> need to be more correct.</a:t>
            </a:r>
          </a:p>
          <a:p>
            <a:pPr marL="457200" indent="-457200" algn="l">
              <a:buAutoNum type="arabicParenR"/>
            </a:pPr>
            <a:r>
              <a:rPr lang="en-US" dirty="0"/>
              <a:t>Stock levels inside the factory</a:t>
            </a:r>
          </a:p>
          <a:p>
            <a:pPr marL="457200" indent="-457200" algn="l">
              <a:buAutoNum type="arabicParenR"/>
            </a:pPr>
            <a:r>
              <a:rPr lang="en-US" dirty="0"/>
              <a:t>Quantities ordered – in transit inventories, and inventories available with the supplier</a:t>
            </a:r>
          </a:p>
          <a:p>
            <a:pPr marL="457200" indent="-457200" algn="l">
              <a:buAutoNum type="arabicParenR"/>
            </a:pPr>
            <a:r>
              <a:rPr lang="en-US" dirty="0"/>
              <a:t>Lead Time/ Procurement time --from date of indent to receipt of material</a:t>
            </a:r>
          </a:p>
          <a:p>
            <a:pPr marL="457200" indent="-457200" algn="l">
              <a:buAutoNum type="arabicParenR"/>
            </a:pPr>
            <a:r>
              <a:rPr lang="en-US" dirty="0"/>
              <a:t>Design changes due to market demand – leads to obsolescence/scrap</a:t>
            </a:r>
          </a:p>
          <a:p>
            <a:pPr marL="457200" indent="-457200" algn="l">
              <a:buAutoNum type="arabicParenR"/>
            </a:pPr>
            <a:r>
              <a:rPr lang="en-US" dirty="0"/>
              <a:t>Vendor relationship</a:t>
            </a:r>
          </a:p>
          <a:p>
            <a:pPr marL="457200" indent="-457200" algn="l">
              <a:buAutoNum type="arabicParenR"/>
            </a:pPr>
            <a:r>
              <a:rPr lang="en-US" dirty="0"/>
              <a:t>Availability of raw material in the market</a:t>
            </a:r>
          </a:p>
          <a:p>
            <a:pPr marL="457200" indent="-457200" algn="l">
              <a:buAutoNum type="arabicParenR"/>
            </a:pPr>
            <a:r>
              <a:rPr lang="en-US" dirty="0"/>
              <a:t>Changes in the government policies</a:t>
            </a:r>
          </a:p>
          <a:p>
            <a:pPr marL="457200" indent="-457200" algn="l">
              <a:buAutoNum type="arabicParenR"/>
            </a:pPr>
            <a:r>
              <a:rPr lang="en-US" dirty="0"/>
              <a:t>Annual consumption, changes in consumption pattern</a:t>
            </a:r>
          </a:p>
          <a:p>
            <a:pPr marL="457200" indent="-457200" algn="l">
              <a:buAutoNum type="arabicParenR"/>
            </a:pPr>
            <a:r>
              <a:rPr lang="en-US" dirty="0"/>
              <a:t>Seasonal demands</a:t>
            </a:r>
          </a:p>
          <a:p>
            <a:pPr marL="457200" indent="-457200" algn="l">
              <a:buAutoNum type="arabicParenR"/>
            </a:pPr>
            <a:r>
              <a:rPr lang="en-US" dirty="0"/>
              <a:t>Delay in supply </a:t>
            </a:r>
          </a:p>
          <a:p>
            <a:pPr marL="457200" indent="-457200" algn="l">
              <a:buAutoNum type="arabicParenR"/>
            </a:pPr>
            <a:r>
              <a:rPr lang="en-US" dirty="0"/>
              <a:t>Transportation</a:t>
            </a:r>
          </a:p>
          <a:p>
            <a:pPr marL="457200" indent="-457200" algn="l">
              <a:buAutoNum type="arabicParenR"/>
            </a:pPr>
            <a:r>
              <a:rPr lang="en-US" dirty="0"/>
              <a:t>Warehousing</a:t>
            </a:r>
          </a:p>
          <a:p>
            <a:pPr marL="0" indent="0" algn="l">
              <a:buNone/>
            </a:pPr>
            <a:endParaRPr lang="en-US" dirty="0"/>
          </a:p>
          <a:p>
            <a:pPr marL="0" indent="0" algn="l">
              <a:buNone/>
            </a:pPr>
            <a:endParaRPr lang="en-US" dirty="0"/>
          </a:p>
          <a:p>
            <a:pPr marL="0" indent="0" algn="l">
              <a:buNone/>
            </a:pPr>
            <a:r>
              <a:rPr lang="en-US" dirty="0"/>
              <a:t>Hope</a:t>
            </a:r>
            <a:r>
              <a:rPr lang="en-US" baseline="0" dirty="0"/>
              <a:t> u have understood the influencing factors on inventory control. Now let us learn why it very important to have inventory control, or what impact it has on the overall growth of the organization or how does it impact the profitability of the organization? ( next slide )</a:t>
            </a:r>
            <a:endParaRPr lang="en-US" dirty="0"/>
          </a:p>
          <a:p>
            <a:endParaRPr lang="en-US" dirty="0"/>
          </a:p>
        </p:txBody>
      </p:sp>
      <p:sp>
        <p:nvSpPr>
          <p:cNvPr id="4" name="Slide Number Placeholder 3"/>
          <p:cNvSpPr>
            <a:spLocks noGrp="1"/>
          </p:cNvSpPr>
          <p:nvPr>
            <p:ph type="sldNum" sz="quarter" idx="10"/>
          </p:nvPr>
        </p:nvSpPr>
        <p:spPr/>
        <p:txBody>
          <a:bodyPr/>
          <a:lstStyle/>
          <a:p>
            <a:fld id="{D2FA75E7-7D53-4778-8DBD-98A3AFDAC360}" type="slidenum">
              <a:rPr lang="en-US" smtClean="0"/>
              <a:t>12</a:t>
            </a:fld>
            <a:endParaRPr lang="en-US"/>
          </a:p>
        </p:txBody>
      </p:sp>
    </p:spTree>
    <p:extLst>
      <p:ext uri="{BB962C8B-B14F-4D97-AF65-F5344CB8AC3E}">
        <p14:creationId xmlns:p14="http://schemas.microsoft.com/office/powerpoint/2010/main" val="80545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13</a:t>
            </a:fld>
            <a:endParaRPr lang="en-IN"/>
          </a:p>
        </p:txBody>
      </p:sp>
    </p:spTree>
    <p:extLst>
      <p:ext uri="{BB962C8B-B14F-4D97-AF65-F5344CB8AC3E}">
        <p14:creationId xmlns:p14="http://schemas.microsoft.com/office/powerpoint/2010/main" val="132061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t>Reorder Level (ROL or ROP Reorder Point)– This is the level of inventory at which the order has to be placed. This is the level at which new requirements are placed to purchase the materials. This is the level at which new order is placed and raw material is procured.</a:t>
            </a:r>
          </a:p>
          <a:p>
            <a:pPr marL="0" indent="0" algn="l">
              <a:buFont typeface="+mj-lt"/>
              <a:buNone/>
            </a:pPr>
            <a:endParaRPr lang="en-US" dirty="0"/>
          </a:p>
          <a:p>
            <a:pPr marL="0" indent="0" algn="l">
              <a:buFont typeface="+mj-lt"/>
              <a:buNone/>
            </a:pPr>
            <a:r>
              <a:rPr lang="en-US" dirty="0"/>
              <a:t>Minimum level- This is the level at which stocks shall be maintained at any given time. </a:t>
            </a:r>
          </a:p>
          <a:p>
            <a:pPr marL="0" indent="0" algn="l">
              <a:buFont typeface="+mj-lt"/>
              <a:buNone/>
            </a:pPr>
            <a:endParaRPr lang="en-US" dirty="0"/>
          </a:p>
          <a:p>
            <a:pPr marL="0" indent="0" algn="l">
              <a:buFont typeface="+mj-lt"/>
              <a:buNone/>
            </a:pPr>
            <a:r>
              <a:rPr lang="en-US" dirty="0"/>
              <a:t>Maximum Level  - The term is self explanatory. This is the level above which the stocks should not be permitted to rise.</a:t>
            </a:r>
          </a:p>
          <a:p>
            <a:pPr marL="0" indent="0" algn="l">
              <a:buFont typeface="+mj-lt"/>
              <a:buNone/>
            </a:pPr>
            <a:endParaRPr lang="en-US" dirty="0"/>
          </a:p>
          <a:p>
            <a:pPr marL="0" indent="0" algn="l">
              <a:buFont typeface="+mj-lt"/>
              <a:buNone/>
            </a:pPr>
            <a:r>
              <a:rPr lang="en-US" dirty="0"/>
              <a:t>Safety Level – A level at which stocks are maintained to overcome stock out situations. The stock that will probably will not entirely consumed before the stock gets next replenished. Safety stock is used primarily to compensate against the variation in demand.</a:t>
            </a:r>
          </a:p>
          <a:p>
            <a:pPr marL="0" indent="0" algn="l">
              <a:buFont typeface="+mj-lt"/>
              <a:buNone/>
            </a:pPr>
            <a:endParaRPr lang="en-US" dirty="0"/>
          </a:p>
          <a:p>
            <a:pPr marL="0" indent="0" algn="l">
              <a:buFont typeface="+mj-lt"/>
              <a:buNone/>
            </a:pPr>
            <a:r>
              <a:rPr lang="en-US" dirty="0"/>
              <a:t>Danger Level– It is that level of stock below which the alarm gets raises and the stocks gets replenished on first priority.</a:t>
            </a:r>
          </a:p>
          <a:p>
            <a:pPr marL="0" indent="0" algn="l">
              <a:buFont typeface="+mj-lt"/>
              <a:buNone/>
            </a:pPr>
            <a:endParaRPr lang="en-US" dirty="0"/>
          </a:p>
          <a:p>
            <a:pPr marL="0" indent="0" algn="l">
              <a:buFont typeface="+mj-lt"/>
              <a:buNone/>
            </a:pPr>
            <a:r>
              <a:rPr lang="en-US" dirty="0"/>
              <a:t>Activity 3 – identify 3 inventories which</a:t>
            </a:r>
            <a:r>
              <a:rPr lang="en-US" baseline="0" dirty="0"/>
              <a:t> u need, list out the reasons why u need , when do u need, how much do u need? Also identify the level</a:t>
            </a:r>
          </a:p>
          <a:p>
            <a:pPr marL="0" indent="0" algn="l">
              <a:buFont typeface="+mj-lt"/>
              <a:buNone/>
            </a:pPr>
            <a:r>
              <a:rPr lang="en-US" baseline="0" dirty="0"/>
              <a:t>This will help to understand the inventory planning better for yourself as well for the organization.</a:t>
            </a:r>
            <a:endParaRPr lang="en-US" dirty="0"/>
          </a:p>
          <a:p>
            <a:endParaRPr lang="en-IN" dirty="0"/>
          </a:p>
        </p:txBody>
      </p:sp>
      <p:sp>
        <p:nvSpPr>
          <p:cNvPr id="4" name="Slide Number Placeholder 3"/>
          <p:cNvSpPr>
            <a:spLocks noGrp="1"/>
          </p:cNvSpPr>
          <p:nvPr>
            <p:ph type="sldNum" sz="quarter" idx="5"/>
          </p:nvPr>
        </p:nvSpPr>
        <p:spPr/>
        <p:txBody>
          <a:bodyPr/>
          <a:lstStyle/>
          <a:p>
            <a:fld id="{779FDBC7-C032-4A98-9049-71C55E6E72B6}" type="slidenum">
              <a:rPr lang="en-IN" smtClean="0"/>
              <a:t>14</a:t>
            </a:fld>
            <a:endParaRPr lang="en-IN"/>
          </a:p>
        </p:txBody>
      </p:sp>
    </p:spTree>
    <p:extLst>
      <p:ext uri="{BB962C8B-B14F-4D97-AF65-F5344CB8AC3E}">
        <p14:creationId xmlns:p14="http://schemas.microsoft.com/office/powerpoint/2010/main" val="278886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today I am going to explain you these types of inventories by</a:t>
            </a:r>
            <a:r>
              <a:rPr lang="en-US" baseline="0" dirty="0"/>
              <a:t> giving you the examples from industry perspective and not what is given in the books. Because what ever is mentioned in the books you all know. Today by knowing the examples you can learn the classification of these inventories much better.</a:t>
            </a:r>
          </a:p>
          <a:p>
            <a:endParaRPr lang="en-US" baseline="0" dirty="0"/>
          </a:p>
          <a:p>
            <a:r>
              <a:rPr lang="en-US" baseline="0" dirty="0"/>
              <a:t>ABC Analysis – This classification is based on the annual consumption value of the items. It means small number of items account for major portion of investment in inventory. For ex in a construction industry A class items comprises of Steel, Cement, Ready mix concrete which are small in %  of number of items ( say between 10 to 20%) but very costly and contribute a major share in investment ( say around 70-80%). These items require major attention. Now C class items includes hardware, binding wire, consumables, adhesives, chemicals, paints, wall putty, bitumen </a:t>
            </a:r>
            <a:r>
              <a:rPr lang="en-US" baseline="0" dirty="0" err="1"/>
              <a:t>etc</a:t>
            </a:r>
            <a:r>
              <a:rPr lang="en-US" baseline="0" dirty="0"/>
              <a:t> approx. 70% of the items account for only 10% of the investment. Remaining are the B class of items consists of Aggregates like crushed sand, stone, granite, plumbing, electrical items etc.</a:t>
            </a:r>
          </a:p>
          <a:p>
            <a:r>
              <a:rPr lang="en-US" baseline="0" dirty="0"/>
              <a:t>This is based on Pareto Analysis principal developed by Italian Economist </a:t>
            </a:r>
            <a:r>
              <a:rPr lang="en-US" baseline="0" dirty="0" err="1"/>
              <a:t>Vilfried</a:t>
            </a:r>
            <a:r>
              <a:rPr lang="en-US" baseline="0" dirty="0"/>
              <a:t> Pareto.</a:t>
            </a:r>
          </a:p>
          <a:p>
            <a:endParaRPr lang="en-US" baseline="0" dirty="0"/>
          </a:p>
          <a:p>
            <a:r>
              <a:rPr lang="en-US" baseline="0" dirty="0"/>
              <a:t>XYZ </a:t>
            </a:r>
            <a:r>
              <a:rPr lang="en-US" baseline="0" dirty="0" err="1"/>
              <a:t>Ana;ysis</a:t>
            </a:r>
            <a:r>
              <a:rPr lang="en-US" baseline="0" dirty="0"/>
              <a:t> – The method of arriving the classification is same but the only difference here is % no. of items are compared with the stock value.</a:t>
            </a:r>
          </a:p>
          <a:p>
            <a:r>
              <a:rPr lang="en-US" baseline="0" dirty="0"/>
              <a:t>X stands for high stock value for ex if u consider a hospital then high stock value items would be beds, ventilators, oxygen cylinders, special equipment's, medicines, emergency kits, </a:t>
            </a:r>
            <a:r>
              <a:rPr lang="en-US" baseline="0" dirty="0" err="1"/>
              <a:t>etc</a:t>
            </a:r>
            <a:r>
              <a:rPr lang="en-US" baseline="0" dirty="0"/>
              <a:t> 20% of items contribute to 80% of the stock value &amp; Z stands for least stock value masks, gloves, syringe, office stationary, </a:t>
            </a:r>
            <a:r>
              <a:rPr lang="en-US" baseline="0" dirty="0" err="1"/>
              <a:t>etc</a:t>
            </a:r>
            <a:r>
              <a:rPr lang="en-US" baseline="0" dirty="0"/>
              <a:t>, and the remaining fall in Y class like linen, threads, .</a:t>
            </a:r>
          </a:p>
          <a:p>
            <a:endParaRPr lang="en-US" baseline="0" dirty="0"/>
          </a:p>
          <a:p>
            <a:r>
              <a:rPr lang="en-US" baseline="0" dirty="0"/>
              <a:t>HML – H stands for High price per unit of the item for example if you are heading procurement of a water park resort then high value items would be </a:t>
            </a:r>
            <a:r>
              <a:rPr lang="en-US" baseline="0" dirty="0" err="1"/>
              <a:t>Boomrang</a:t>
            </a:r>
            <a:r>
              <a:rPr lang="en-US" baseline="0" dirty="0"/>
              <a:t> O Slide, or Giant Cyclone water ride, or the infrastructure for wave pool </a:t>
            </a:r>
            <a:r>
              <a:rPr lang="en-US" baseline="0" dirty="0" err="1"/>
              <a:t>etc</a:t>
            </a:r>
            <a:r>
              <a:rPr lang="en-US" baseline="0" dirty="0"/>
              <a:t>, M stands for medium for example the Tots flower shower, or water slider tubes, coaster, </a:t>
            </a:r>
            <a:r>
              <a:rPr lang="en-US" baseline="0" dirty="0" err="1"/>
              <a:t>etc</a:t>
            </a:r>
            <a:r>
              <a:rPr lang="en-US" baseline="0" dirty="0"/>
              <a:t> &amp; L stands for low unit price of the item.</a:t>
            </a:r>
          </a:p>
          <a:p>
            <a:endParaRPr lang="en-US" baseline="0" dirty="0"/>
          </a:p>
          <a:p>
            <a:r>
              <a:rPr lang="en-US" baseline="0" dirty="0"/>
              <a:t>VED –for example for a educational institute items like Class room, teaching aids, projector, screen are essential, whereas Air conditioners, air purifiers are desirable but proper building, library, healthy environment, good ambience are vital </a:t>
            </a:r>
          </a:p>
          <a:p>
            <a:endParaRPr lang="en-US" baseline="0" dirty="0"/>
          </a:p>
          <a:p>
            <a:r>
              <a:rPr lang="en-US" baseline="0" dirty="0"/>
              <a:t>FSN – In </a:t>
            </a:r>
            <a:r>
              <a:rPr lang="en-US" baseline="0" dirty="0" err="1"/>
              <a:t>aTV</a:t>
            </a:r>
            <a:r>
              <a:rPr lang="en-US" baseline="0" dirty="0"/>
              <a:t> manufacturing unit we usually find electronics components, PCB’s i.e. printed circuit boards, LED’s, transformers, heat sinks </a:t>
            </a:r>
            <a:r>
              <a:rPr lang="en-US" baseline="0" dirty="0" err="1"/>
              <a:t>etc</a:t>
            </a:r>
            <a:r>
              <a:rPr lang="en-US" baseline="0" dirty="0"/>
              <a:t> are fast moving items, whereas some components which are exclusively used for customized product fall under slow moving items, and items pertaining to old sets that are not produced now lie idle in the stocks are called as non moving stocks such as </a:t>
            </a:r>
            <a:r>
              <a:rPr lang="en-US" baseline="0" dirty="0" err="1"/>
              <a:t>themocoles</a:t>
            </a:r>
            <a:r>
              <a:rPr lang="en-US" baseline="0" dirty="0"/>
              <a:t>, packing boxes, </a:t>
            </a:r>
            <a:r>
              <a:rPr lang="en-US" baseline="0" dirty="0" err="1"/>
              <a:t>pvc</a:t>
            </a:r>
            <a:r>
              <a:rPr lang="en-US" baseline="0" dirty="0"/>
              <a:t> covers, manuals, remotes of all old models which are not produced now or has been discontinued.</a:t>
            </a:r>
          </a:p>
          <a:p>
            <a:endParaRPr lang="en-US" baseline="0" dirty="0"/>
          </a:p>
          <a:p>
            <a:r>
              <a:rPr lang="en-US" baseline="0" dirty="0"/>
              <a:t>SOS– Items like notebooks, text books, pen, stationary items </a:t>
            </a:r>
            <a:r>
              <a:rPr lang="en-US" baseline="0" dirty="0" err="1"/>
              <a:t>etc</a:t>
            </a:r>
            <a:r>
              <a:rPr lang="en-US" baseline="0" dirty="0"/>
              <a:t> are supplied during  specific  period of the year. Such items are referred as seasonal inventories. But the same inventories needs to be procured during the off season so at that time they are referred as off season inventories.</a:t>
            </a:r>
          </a:p>
          <a:p>
            <a:endParaRPr lang="en-US" baseline="0" dirty="0"/>
          </a:p>
          <a:p>
            <a:r>
              <a:rPr lang="en-US" baseline="0" dirty="0"/>
              <a:t>GOLF – G stands for Government. Items which are routed through govt agencies, authorities like State Trading </a:t>
            </a:r>
            <a:r>
              <a:rPr lang="en-US" baseline="0" dirty="0" err="1"/>
              <a:t>Corpn</a:t>
            </a:r>
            <a:r>
              <a:rPr lang="en-US" baseline="0" dirty="0"/>
              <a:t>, FCI, Minerals, &amp; Metals Trading </a:t>
            </a:r>
            <a:r>
              <a:rPr lang="en-US" baseline="0" dirty="0" err="1"/>
              <a:t>Corpn</a:t>
            </a:r>
            <a:r>
              <a:rPr lang="en-US" baseline="0" dirty="0"/>
              <a:t>, Coffee Boards etc. Such items require long lead times, and needs huge paper work for approval &amp; procedures.  O stands for open market procurement of items. L stands for items procured from local market &amp; F stands for items procured from imports.</a:t>
            </a:r>
          </a:p>
          <a:p>
            <a:endParaRPr lang="en-US" baseline="0" dirty="0"/>
          </a:p>
          <a:p>
            <a:r>
              <a:rPr lang="en-US" baseline="0" dirty="0"/>
              <a:t>SDE – for example the wafers and the solar glass is Scarce to obtain as the world has stopped buying from China as of now. Now we also see many underdeveloped countries are facing shortfall of medical practitioners to treat Covid -19, this again a service which is scarce to hire for those countries. D is for difficult to buy. Now a days there seems little difficulty in hiring or availing the services of </a:t>
            </a:r>
            <a:r>
              <a:rPr lang="en-US" baseline="0" dirty="0" err="1"/>
              <a:t>parlour</a:t>
            </a:r>
            <a:r>
              <a:rPr lang="en-US" baseline="0" dirty="0"/>
              <a:t>, saloons, gymnasium training etc.</a:t>
            </a:r>
          </a:p>
          <a:p>
            <a:endParaRPr lang="en-US" baseline="0" dirty="0"/>
          </a:p>
          <a:p>
            <a:r>
              <a:rPr lang="en-US" baseline="0" dirty="0"/>
              <a:t>Activity for all – against the video of the inventory which you had prepared earlier , now identify and list out the inventories which u feel should fit into the above classification– at least 3 to 5 inventories shall be classified. Take a screen shot of the earlier slide and the present slide for your ref.</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8CF1237-3A0F-455A-81D5-1A59626EDCBF}" type="slidenum">
              <a:rPr lang="en-US" smtClean="0"/>
              <a:t>15</a:t>
            </a:fld>
            <a:endParaRPr lang="en-US"/>
          </a:p>
        </p:txBody>
      </p:sp>
    </p:spTree>
    <p:extLst>
      <p:ext uri="{BB962C8B-B14F-4D97-AF65-F5344CB8AC3E}">
        <p14:creationId xmlns:p14="http://schemas.microsoft.com/office/powerpoint/2010/main" val="303429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EOQ– In simple words and practically speaking the EOQ is that qty where the Total cost curve is at its lowest point lowest point. It exactly means that this is the point exactly where the Holding cost curve and the Ordering cost curve intersect each other. It also means these two cost are equal to each other. </a:t>
            </a:r>
          </a:p>
          <a:p>
            <a:r>
              <a:rPr lang="en-US" dirty="0"/>
              <a:t>Here ideally speaking the Lead time, Transportation cost, demand, order processing cost price </a:t>
            </a:r>
            <a:r>
              <a:rPr lang="en-US" dirty="0" err="1"/>
              <a:t>etc</a:t>
            </a:r>
            <a:r>
              <a:rPr lang="en-US" dirty="0"/>
              <a:t> are considered as constant.</a:t>
            </a:r>
          </a:p>
          <a:p>
            <a:endParaRPr lang="en-US" dirty="0"/>
          </a:p>
          <a:p>
            <a:r>
              <a:rPr lang="en-US" b="1" i="0" dirty="0">
                <a:solidFill>
                  <a:srgbClr val="202124"/>
                </a:solidFill>
                <a:effectLst/>
                <a:latin typeface="arial" panose="020B0604020202020204" pitchFamily="34" charset="0"/>
              </a:rPr>
              <a:t>Economic order quantity</a:t>
            </a:r>
            <a:r>
              <a:rPr lang="en-US" b="0" i="0" dirty="0">
                <a:solidFill>
                  <a:srgbClr val="202124"/>
                </a:solidFill>
                <a:effectLst/>
                <a:latin typeface="arial" panose="020B0604020202020204" pitchFamily="34" charset="0"/>
              </a:rPr>
              <a:t> (EOQ) is the ideal order quantity a company should purchase to minimize inventory costs such as holding costs, shortage costs, and order costs. This production-scheduling model was developed in 1913 by Ford W. Harris and has been refined over time. By definition, Economic Order Quantity is a formula used to calculate inventory stocking levels. Its main purpose is to help a company maintain a consistent inventory level and to reduce costs. EOQ uses </a:t>
            </a:r>
            <a:r>
              <a:rPr lang="en-US" b="1" i="0" dirty="0">
                <a:solidFill>
                  <a:srgbClr val="202124"/>
                </a:solidFill>
                <a:effectLst/>
                <a:latin typeface="arial" panose="020B0604020202020204" pitchFamily="34" charset="0"/>
              </a:rPr>
              <a:t>variable annual usage amount, order cost and warehouse carrying cost. </a:t>
            </a:r>
          </a:p>
          <a:p>
            <a:endParaRPr lang="en-US" b="1" i="0" dirty="0">
              <a:solidFill>
                <a:srgbClr val="202124"/>
              </a:solidFill>
              <a:effectLst/>
              <a:latin typeface="arial" panose="020B0604020202020204" pitchFamily="34" charset="0"/>
            </a:endParaRPr>
          </a:p>
          <a:p>
            <a:r>
              <a:rPr lang="en-US" b="1" i="0" dirty="0">
                <a:solidFill>
                  <a:srgbClr val="202124"/>
                </a:solidFill>
                <a:effectLst/>
                <a:latin typeface="arial" panose="020B0604020202020204" pitchFamily="34" charset="0"/>
              </a:rPr>
              <a:t>The shop owner sells 1,000 shirts each year</a:t>
            </a:r>
            <a:r>
              <a:rPr lang="en-US" b="0" i="0" dirty="0">
                <a:solidFill>
                  <a:srgbClr val="202124"/>
                </a:solidFill>
                <a:effectLst/>
                <a:latin typeface="arial" panose="020B0604020202020204" pitchFamily="34" charset="0"/>
              </a:rPr>
              <a:t>. It costs the company 5 per year to hold a single shirt in inventory, and the fixed cost to place an order is 2. The EOQ formula is the square root of (2 x 1,000 shirts x 2 order cost) / (5 holding cost), or 28.3 with rounding.</a:t>
            </a:r>
            <a:endParaRPr lang="en-IN" dirty="0"/>
          </a:p>
        </p:txBody>
      </p:sp>
      <p:sp>
        <p:nvSpPr>
          <p:cNvPr id="4" name="Slide Number Placeholder 3"/>
          <p:cNvSpPr>
            <a:spLocks noGrp="1"/>
          </p:cNvSpPr>
          <p:nvPr>
            <p:ph type="sldNum" sz="quarter" idx="5"/>
          </p:nvPr>
        </p:nvSpPr>
        <p:spPr/>
        <p:txBody>
          <a:bodyPr/>
          <a:lstStyle/>
          <a:p>
            <a:fld id="{779FDBC7-C032-4A98-9049-71C55E6E72B6}" type="slidenum">
              <a:rPr lang="en-IN" smtClean="0"/>
              <a:t>16</a:t>
            </a:fld>
            <a:endParaRPr lang="en-IN"/>
          </a:p>
        </p:txBody>
      </p:sp>
    </p:spTree>
    <p:extLst>
      <p:ext uri="{BB962C8B-B14F-4D97-AF65-F5344CB8AC3E}">
        <p14:creationId xmlns:p14="http://schemas.microsoft.com/office/powerpoint/2010/main" val="393335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Perpetual = </a:t>
            </a:r>
            <a:r>
              <a:rPr lang="hi-IN" dirty="0"/>
              <a:t>शाश्वत</a:t>
            </a:r>
            <a:endParaRPr lang="en-US" dirty="0"/>
          </a:p>
          <a:p>
            <a:endParaRPr lang="en-US" dirty="0"/>
          </a:p>
          <a:p>
            <a:pPr algn="l"/>
            <a:r>
              <a:rPr lang="en-US" b="0" i="0" dirty="0">
                <a:solidFill>
                  <a:srgbClr val="333333"/>
                </a:solidFill>
                <a:effectLst/>
                <a:latin typeface="Roboto" panose="02000000000000000000" pitchFamily="2" charset="0"/>
              </a:rPr>
              <a:t>Almost all businesses need to have some type of inventory management system in place. Of course, some businesses need it more than others. Stores, warehouses, shipping companies, manufacturing facilities, and similar companies need to know exactly what they have on site at all times in order to ensure they can perform their duties.</a:t>
            </a:r>
          </a:p>
          <a:p>
            <a:pPr algn="l"/>
            <a:r>
              <a:rPr lang="en-US" b="0" i="0" dirty="0">
                <a:solidFill>
                  <a:srgbClr val="333333"/>
                </a:solidFill>
                <a:effectLst/>
                <a:latin typeface="Roboto" panose="02000000000000000000" pitchFamily="2" charset="0"/>
              </a:rPr>
              <a:t>For these types of businesses, using a perpetual inventory system is a great way to </a:t>
            </a:r>
            <a:r>
              <a:rPr lang="en-US" b="0" i="0" u="sng" dirty="0">
                <a:solidFill>
                  <a:srgbClr val="FF5000"/>
                </a:solidFill>
                <a:effectLst/>
                <a:latin typeface="Roboto" panose="02000000000000000000" pitchFamily="2" charset="0"/>
                <a:hlinkClick r:id="rId3"/>
              </a:rPr>
              <a:t>keep track of inventory, ordering, and other related tasks</a:t>
            </a:r>
            <a:r>
              <a:rPr lang="en-US" b="0" i="0" dirty="0">
                <a:solidFill>
                  <a:srgbClr val="333333"/>
                </a:solidFill>
                <a:effectLst/>
                <a:latin typeface="Roboto" panose="02000000000000000000" pitchFamily="2" charset="0"/>
              </a:rPr>
              <a:t>. There are quite a few different options when it comes to this type of inventory system. Learning more about how this type of system works can help management discover which is best for their environment.</a:t>
            </a:r>
          </a:p>
          <a:p>
            <a:endParaRPr lang="en-US" dirty="0"/>
          </a:p>
          <a:p>
            <a:pPr algn="l"/>
            <a:r>
              <a:rPr lang="en-US" b="0" i="0" dirty="0">
                <a:solidFill>
                  <a:srgbClr val="333333"/>
                </a:solidFill>
                <a:effectLst/>
                <a:latin typeface="Roboto" panose="02000000000000000000" pitchFamily="2" charset="0"/>
              </a:rPr>
              <a:t>Perpetual inventory systems, also known as continuous inventory systems, are systems where the information about the inventory in a facility is updated in near-real time. As an item is bought or used, it will be removed from the inventory system. As new items are brought in, the system will be updated to reflect this as well.</a:t>
            </a:r>
          </a:p>
          <a:p>
            <a:pPr algn="l"/>
            <a:r>
              <a:rPr lang="en-US" b="1" i="0" dirty="0">
                <a:solidFill>
                  <a:srgbClr val="181818"/>
                </a:solidFill>
                <a:effectLst/>
                <a:latin typeface="-apple-system"/>
              </a:rPr>
              <a:t>What is Perpetual Inventory?</a:t>
            </a:r>
          </a:p>
          <a:p>
            <a:pPr algn="l"/>
            <a:r>
              <a:rPr lang="en-US" b="0" i="0" dirty="0">
                <a:solidFill>
                  <a:srgbClr val="333333"/>
                </a:solidFill>
                <a:effectLst/>
                <a:latin typeface="-apple-system"/>
              </a:rPr>
              <a:t>Perpetual inventory is a form of inventory accounting. It records the sale and/or purchase of goods and assets (inventory) continuously, be absolutely up to date. Perpetual inventory is extremely critical in tracking the real-time movement of inventory. Updates are made immediately as and when a product is sold, or raw materials are processed. </a:t>
            </a:r>
          </a:p>
          <a:p>
            <a:pPr algn="l"/>
            <a:r>
              <a:rPr lang="en-US" b="0" i="0" dirty="0">
                <a:solidFill>
                  <a:srgbClr val="333333"/>
                </a:solidFill>
                <a:effectLst/>
                <a:latin typeface="-apple-system"/>
              </a:rPr>
              <a:t>The formula for the same is extremely simple:</a:t>
            </a:r>
          </a:p>
          <a:p>
            <a:pPr algn="l"/>
            <a:r>
              <a:rPr lang="en-US" b="0" i="0" dirty="0">
                <a:solidFill>
                  <a:srgbClr val="333333"/>
                </a:solidFill>
                <a:effectLst/>
                <a:latin typeface="-apple-system"/>
              </a:rPr>
              <a:t>Beginning inventory + receipts - shipments = Ending inventory</a:t>
            </a:r>
          </a:p>
          <a:p>
            <a:pPr algn="l"/>
            <a:endParaRPr lang="en-US" b="0" i="0" dirty="0">
              <a:solidFill>
                <a:srgbClr val="333333"/>
              </a:solidFill>
              <a:effectLst/>
              <a:latin typeface="Roboto" panose="02000000000000000000" pitchFamily="2" charset="0"/>
            </a:endParaRPr>
          </a:p>
          <a:p>
            <a:pPr algn="l"/>
            <a:r>
              <a:rPr lang="en-US" b="0" i="0" dirty="0">
                <a:solidFill>
                  <a:srgbClr val="333333"/>
                </a:solidFill>
                <a:effectLst/>
                <a:latin typeface="Roboto" panose="02000000000000000000" pitchFamily="2" charset="0"/>
              </a:rPr>
              <a:t>The concepts behind this kind of inventory system are very simple. Implementing them can be more of a challenge, but even that has become easier thanks to advancements in technology over the years.</a:t>
            </a:r>
          </a:p>
          <a:p>
            <a:endParaRPr lang="en-US" dirty="0"/>
          </a:p>
          <a:p>
            <a:r>
              <a:rPr lang="en-US" b="0" i="0" dirty="0">
                <a:solidFill>
                  <a:srgbClr val="202124"/>
                </a:solidFill>
                <a:effectLst/>
                <a:latin typeface="arial" panose="020B0604020202020204" pitchFamily="34" charset="0"/>
              </a:rPr>
              <a:t>What Is a Perpetual Inventory System? A perpetual inventory system is </a:t>
            </a:r>
            <a:r>
              <a:rPr lang="en-US" b="1" i="0" dirty="0">
                <a:solidFill>
                  <a:srgbClr val="202124"/>
                </a:solidFill>
                <a:effectLst/>
                <a:latin typeface="arial" panose="020B0604020202020204" pitchFamily="34" charset="0"/>
              </a:rPr>
              <a:t>a program that continuously estimates your inventory based on your electronic records, not a physical inventory</a:t>
            </a:r>
            <a:r>
              <a:rPr lang="en-US" b="0" i="0" dirty="0">
                <a:solidFill>
                  <a:srgbClr val="202124"/>
                </a:solidFill>
                <a:effectLst/>
                <a:latin typeface="arial" panose="020B0604020202020204" pitchFamily="34" charset="0"/>
              </a:rPr>
              <a:t>. This system starts with the baseline from a physical count and updates based on purchases made in and shipments made out.</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What is an example of perpetual inventory? With a perpetual inventory, all transactions involving costs of merchandise get recorded immediately as they occur. For instance, </a:t>
            </a:r>
            <a:r>
              <a:rPr lang="en-US" b="1" i="0" dirty="0">
                <a:solidFill>
                  <a:srgbClr val="202124"/>
                </a:solidFill>
                <a:effectLst/>
                <a:latin typeface="arial" panose="020B0604020202020204" pitchFamily="34" charset="0"/>
              </a:rPr>
              <a:t>take grocery stores</a:t>
            </a:r>
            <a:r>
              <a:rPr lang="en-US" b="0" i="0" dirty="0">
                <a:solidFill>
                  <a:srgbClr val="202124"/>
                </a:solidFill>
                <a:effectLst/>
                <a:latin typeface="arial" panose="020B0604020202020204" pitchFamily="34" charset="0"/>
              </a:rPr>
              <a:t> - each time a product is bought and scanned, the system updates inventory levels in the database.</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What is a perpetual method?</a:t>
            </a:r>
          </a:p>
          <a:p>
            <a:r>
              <a:rPr lang="en-US" b="0" i="0" dirty="0">
                <a:solidFill>
                  <a:srgbClr val="202124"/>
                </a:solidFill>
                <a:effectLst/>
                <a:latin typeface="arial" panose="020B0604020202020204" pitchFamily="34" charset="0"/>
              </a:rPr>
              <a:t>A perpetual inventory system is </a:t>
            </a:r>
            <a:r>
              <a:rPr lang="en-US" b="1" i="0" dirty="0">
                <a:solidFill>
                  <a:srgbClr val="202124"/>
                </a:solidFill>
                <a:effectLst/>
                <a:latin typeface="arial" panose="020B0604020202020204" pitchFamily="34" charset="0"/>
              </a:rPr>
              <a:t>an inventory management method that records when stock is sold or received in real-time through</a:t>
            </a:r>
            <a:r>
              <a:rPr lang="en-US" b="0" i="0" dirty="0">
                <a:solidFill>
                  <a:srgbClr val="202124"/>
                </a:solidFill>
                <a:effectLst/>
                <a:latin typeface="arial" panose="020B0604020202020204" pitchFamily="34" charset="0"/>
              </a:rPr>
              <a:t> the use of an inventory management system that automates the process. A perpetual inventory system will record changes in inventory at the time of the transaction.</a:t>
            </a:r>
          </a:p>
          <a:p>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What is under perpetual inventory?</a:t>
            </a:r>
          </a:p>
          <a:p>
            <a:pPr algn="l"/>
            <a:r>
              <a:rPr lang="en-US" b="0" i="0" dirty="0">
                <a:solidFill>
                  <a:srgbClr val="202124"/>
                </a:solidFill>
                <a:effectLst/>
                <a:latin typeface="arial" panose="020B0604020202020204" pitchFamily="34" charset="0"/>
              </a:rPr>
              <a:t>Under the perpetual inventory system, </a:t>
            </a:r>
            <a:r>
              <a:rPr lang="en-US" b="1" i="0" dirty="0">
                <a:solidFill>
                  <a:srgbClr val="202124"/>
                </a:solidFill>
                <a:effectLst/>
                <a:latin typeface="arial" panose="020B0604020202020204" pitchFamily="34" charset="0"/>
              </a:rPr>
              <a:t>an entity continually updates its inventory records in real time</a:t>
            </a:r>
            <a:r>
              <a:rPr lang="en-US" b="0" i="0" dirty="0">
                <a:solidFill>
                  <a:srgbClr val="202124"/>
                </a:solidFill>
                <a:effectLst/>
                <a:latin typeface="arial" panose="020B0604020202020204" pitchFamily="34" charset="0"/>
              </a:rPr>
              <a:t>. ... It is least effective when changes are recorded on inventory cards, since there is a significant chance that entries will not be made, will be made incorrectly, or will not be made in a timely manner.</a:t>
            </a:r>
          </a:p>
          <a:p>
            <a:pPr algn="l"/>
            <a:endParaRPr lang="en-US" b="0" i="0" dirty="0">
              <a:solidFill>
                <a:srgbClr val="202124"/>
              </a:solidFill>
              <a:effectLst/>
              <a:latin typeface="arial" panose="020B0604020202020204" pitchFamily="34" charset="0"/>
            </a:endParaRPr>
          </a:p>
          <a:p>
            <a:pPr algn="l"/>
            <a:r>
              <a:rPr lang="en-US" b="0" i="0" dirty="0">
                <a:solidFill>
                  <a:srgbClr val="333333"/>
                </a:solidFill>
                <a:effectLst/>
                <a:latin typeface="Roboto" panose="02000000000000000000" pitchFamily="2" charset="0"/>
              </a:rPr>
              <a:t>Using a Perpetual Inventory System</a:t>
            </a:r>
          </a:p>
          <a:p>
            <a:pPr algn="l"/>
            <a:r>
              <a:rPr lang="en-US" b="0" i="0" dirty="0">
                <a:solidFill>
                  <a:srgbClr val="333333"/>
                </a:solidFill>
                <a:effectLst/>
                <a:latin typeface="Roboto" panose="02000000000000000000" pitchFamily="2" charset="0"/>
              </a:rPr>
              <a:t>There are many ways that a perpetual system for inventory can be used. Technically, this type of inventory management could be handled using just paper and a pencil. This would only really be feasible on a very small shop, but it could be done by simply writing down everything as it comes and goes.</a:t>
            </a:r>
          </a:p>
          <a:p>
            <a:pPr algn="l"/>
            <a:r>
              <a:rPr lang="en-US" b="0" i="0" dirty="0">
                <a:solidFill>
                  <a:srgbClr val="333333"/>
                </a:solidFill>
                <a:effectLst/>
                <a:latin typeface="Roboto" panose="02000000000000000000" pitchFamily="2" charset="0"/>
              </a:rPr>
              <a:t>Most companies will use automated computer systems to run a perpetual inventory system. Advanced systems can scan </a:t>
            </a:r>
            <a:r>
              <a:rPr lang="en-US" b="0" i="0" u="sng" dirty="0">
                <a:solidFill>
                  <a:srgbClr val="FF5000"/>
                </a:solidFill>
                <a:effectLst/>
                <a:latin typeface="Roboto" panose="02000000000000000000" pitchFamily="2" charset="0"/>
                <a:hlinkClick r:id="rId4" tooltip="LabelTac Scanner"/>
              </a:rPr>
              <a:t>barcodes</a:t>
            </a:r>
            <a:r>
              <a:rPr lang="en-US" b="0" i="0" dirty="0">
                <a:solidFill>
                  <a:srgbClr val="333333"/>
                </a:solidFill>
                <a:effectLst/>
                <a:latin typeface="Roboto" panose="02000000000000000000" pitchFamily="2" charset="0"/>
              </a:rPr>
              <a:t> or </a:t>
            </a:r>
            <a:r>
              <a:rPr lang="en-US" b="0" i="0" dirty="0" err="1">
                <a:solidFill>
                  <a:srgbClr val="333333"/>
                </a:solidFill>
                <a:effectLst/>
                <a:latin typeface="Roboto" panose="02000000000000000000" pitchFamily="2" charset="0"/>
              </a:rPr>
              <a:t>RFiD</a:t>
            </a:r>
            <a:r>
              <a:rPr lang="en-US" b="0" i="0" dirty="0">
                <a:solidFill>
                  <a:srgbClr val="333333"/>
                </a:solidFill>
                <a:effectLst/>
                <a:latin typeface="Roboto" panose="02000000000000000000" pitchFamily="2" charset="0"/>
              </a:rPr>
              <a:t> tags as they come in or out of a facility, and immediately update the inventory system. The software can also incorporate a connection with a cash register, and automatically update the inventory system as people make purchases.</a:t>
            </a: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Physical Inventory Control-- What is a physical stock?</a:t>
            </a:r>
          </a:p>
          <a:p>
            <a:pPr algn="l"/>
            <a:r>
              <a:rPr lang="en-US" b="0" i="0" dirty="0">
                <a:solidFill>
                  <a:srgbClr val="202124"/>
                </a:solidFill>
                <a:effectLst/>
                <a:latin typeface="arial" panose="020B0604020202020204" pitchFamily="34" charset="0"/>
              </a:rPr>
              <a:t>Physical stock refers </a:t>
            </a:r>
            <a:r>
              <a:rPr lang="en-US" b="1" i="0" dirty="0">
                <a:solidFill>
                  <a:srgbClr val="202124"/>
                </a:solidFill>
                <a:effectLst/>
                <a:latin typeface="arial" panose="020B0604020202020204" pitchFamily="34" charset="0"/>
              </a:rPr>
              <a:t>to items that are actually present and available in a business' warehouse</a:t>
            </a:r>
            <a:r>
              <a:rPr lang="en-US" b="0" i="0" dirty="0">
                <a:solidFill>
                  <a:srgbClr val="202124"/>
                </a:solidFill>
                <a:effectLst/>
                <a:latin typeface="arial" panose="020B0604020202020204" pitchFamily="34" charset="0"/>
              </a:rPr>
              <a:t>.</a:t>
            </a: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What is an example of physical inventory?</a:t>
            </a:r>
          </a:p>
          <a:p>
            <a:pPr algn="l"/>
            <a:r>
              <a:rPr lang="en-US" b="0" i="0" dirty="0">
                <a:solidFill>
                  <a:srgbClr val="202124"/>
                </a:solidFill>
                <a:effectLst/>
                <a:latin typeface="arial" panose="020B0604020202020204" pitchFamily="34" charset="0"/>
              </a:rPr>
              <a:t>What is Physical Inventory? Physical inventory is </a:t>
            </a:r>
            <a:r>
              <a:rPr lang="en-US" b="1" i="0" dirty="0">
                <a:solidFill>
                  <a:srgbClr val="202124"/>
                </a:solidFill>
                <a:effectLst/>
                <a:latin typeface="arial" panose="020B0604020202020204" pitchFamily="34" charset="0"/>
              </a:rPr>
              <a:t>an actual count of the goods in stock</a:t>
            </a:r>
            <a:r>
              <a:rPr lang="en-US" b="0" i="0" dirty="0">
                <a:solidFill>
                  <a:srgbClr val="202124"/>
                </a:solidFill>
                <a:effectLst/>
                <a:latin typeface="arial" panose="020B0604020202020204" pitchFamily="34" charset="0"/>
              </a:rPr>
              <a:t>. This can involve counting, weighing, and otherwise measuring items, as well as asking third parties for counts of inventory items that have been consigned to them</a:t>
            </a: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What is physical stock verification?</a:t>
            </a:r>
          </a:p>
          <a:p>
            <a:pPr algn="l"/>
            <a:r>
              <a:rPr lang="en-US" b="0" i="0" dirty="0">
                <a:solidFill>
                  <a:srgbClr val="202124"/>
                </a:solidFill>
                <a:effectLst/>
                <a:latin typeface="arial" panose="020B0604020202020204" pitchFamily="34" charset="0"/>
              </a:rPr>
              <a:t>Stock Verification is </a:t>
            </a:r>
            <a:r>
              <a:rPr lang="en-US" b="1" i="0" dirty="0">
                <a:solidFill>
                  <a:srgbClr val="202124"/>
                </a:solidFill>
                <a:effectLst/>
                <a:latin typeface="arial" panose="020B0604020202020204" pitchFamily="34" charset="0"/>
              </a:rPr>
              <a:t>the physical counting of stock</a:t>
            </a:r>
            <a:r>
              <a:rPr lang="en-US" b="0" i="0" dirty="0">
                <a:solidFill>
                  <a:srgbClr val="202124"/>
                </a:solidFill>
                <a:effectLst/>
                <a:latin typeface="arial" panose="020B0604020202020204" pitchFamily="34" charset="0"/>
              </a:rPr>
              <a:t>. Where counting is not possible, measuring or weighing is done. The results of such physical checking are systematically recorded</a:t>
            </a: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Why is physical verification of stock important?</a:t>
            </a:r>
          </a:p>
          <a:p>
            <a:pPr algn="l"/>
            <a:r>
              <a:rPr lang="en-US" b="0" i="0" dirty="0">
                <a:solidFill>
                  <a:srgbClr val="202124"/>
                </a:solidFill>
                <a:effectLst/>
                <a:latin typeface="arial" panose="020B0604020202020204" pitchFamily="34" charset="0"/>
              </a:rPr>
              <a:t>Physical verification is </a:t>
            </a:r>
            <a:r>
              <a:rPr lang="en-US" b="1" i="0" dirty="0">
                <a:solidFill>
                  <a:srgbClr val="202124"/>
                </a:solidFill>
                <a:effectLst/>
                <a:latin typeface="arial" panose="020B0604020202020204" pitchFamily="34" charset="0"/>
              </a:rPr>
              <a:t>reasonable assurance regarding reconciliation of assets, stock and inventory with mentioned financial statements</a:t>
            </a:r>
            <a:r>
              <a:rPr lang="en-US" b="0" i="0" dirty="0">
                <a:solidFill>
                  <a:srgbClr val="202124"/>
                </a:solidFill>
                <a:effectLst/>
                <a:latin typeface="arial" panose="020B0604020202020204" pitchFamily="34" charset="0"/>
              </a:rPr>
              <a:t>. It also provides information to all stake holders whether financial statements provide true and fair picture.</a:t>
            </a:r>
          </a:p>
          <a:p>
            <a:pPr algn="l"/>
            <a:endParaRPr lang="en-US" b="0" i="0" dirty="0">
              <a:solidFill>
                <a:srgbClr val="202124"/>
              </a:solidFill>
              <a:effectLst/>
              <a:latin typeface="arial" panose="020B0604020202020204" pitchFamily="34" charset="0"/>
            </a:endParaRPr>
          </a:p>
          <a:p>
            <a:pPr algn="l"/>
            <a:r>
              <a:rPr lang="en-US" b="0" i="0" dirty="0">
                <a:solidFill>
                  <a:srgbClr val="202124"/>
                </a:solidFill>
                <a:effectLst/>
                <a:latin typeface="arial" panose="020B0604020202020204" pitchFamily="34" charset="0"/>
              </a:rPr>
              <a:t>What is the difference between physical and perpetual inventory?</a:t>
            </a:r>
          </a:p>
          <a:p>
            <a:pPr algn="l"/>
            <a:r>
              <a:rPr lang="en-US" b="0" i="0" dirty="0">
                <a:solidFill>
                  <a:srgbClr val="202124"/>
                </a:solidFill>
                <a:effectLst/>
                <a:latin typeface="arial" panose="020B0604020202020204" pitchFamily="34" charset="0"/>
              </a:rPr>
              <a:t>Perpetual inventory continuously tracks and records items as they are added to or subtracted from the inventory. And it keeps track of the cost of goods purchased and sold. Physical inventory uses a periodic schedule to manually count and record items and keep track of the cost of what's bought and sold.</a:t>
            </a:r>
          </a:p>
          <a:p>
            <a:pPr algn="l"/>
            <a:endParaRPr lang="en-US" b="0" i="0" dirty="0">
              <a:solidFill>
                <a:srgbClr val="202124"/>
              </a:solidFill>
              <a:effectLst/>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fld id="{779FDBC7-C032-4A98-9049-71C55E6E72B6}" type="slidenum">
              <a:rPr lang="en-IN" smtClean="0"/>
              <a:t>17</a:t>
            </a:fld>
            <a:endParaRPr lang="en-IN"/>
          </a:p>
        </p:txBody>
      </p:sp>
    </p:spTree>
    <p:extLst>
      <p:ext uri="{BB962C8B-B14F-4D97-AF65-F5344CB8AC3E}">
        <p14:creationId xmlns:p14="http://schemas.microsoft.com/office/powerpoint/2010/main" val="69274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303030"/>
                </a:solidFill>
                <a:effectLst/>
                <a:latin typeface="-apple-system"/>
              </a:rPr>
              <a:t>What is Inventory Turnover?</a:t>
            </a:r>
          </a:p>
          <a:p>
            <a:pPr algn="l" fontAlgn="base"/>
            <a:r>
              <a:rPr lang="en-US" b="1" i="0" dirty="0">
                <a:solidFill>
                  <a:srgbClr val="303030"/>
                </a:solidFill>
                <a:effectLst/>
                <a:latin typeface="inherit"/>
              </a:rPr>
              <a:t>Inventory Turnover</a:t>
            </a:r>
            <a:r>
              <a:rPr lang="en-US" b="0" i="0" dirty="0">
                <a:solidFill>
                  <a:srgbClr val="303030"/>
                </a:solidFill>
                <a:effectLst/>
                <a:latin typeface="-apple-system"/>
              </a:rPr>
              <a:t> is a ratio measuring the number of times that a company has replaced its inventory balance in a specific period.</a:t>
            </a:r>
          </a:p>
          <a:p>
            <a:endParaRPr lang="en-IN" dirty="0"/>
          </a:p>
          <a:p>
            <a:pPr algn="l" fontAlgn="base"/>
            <a:r>
              <a:rPr lang="en-US" b="1" i="0" dirty="0">
                <a:solidFill>
                  <a:srgbClr val="303030"/>
                </a:solidFill>
                <a:effectLst/>
                <a:latin typeface="-apple-system"/>
              </a:rPr>
              <a:t>How to Calculate Inventory Turnover Ratio (Step-by-Step)</a:t>
            </a:r>
          </a:p>
          <a:p>
            <a:pPr algn="l" fontAlgn="base"/>
            <a:r>
              <a:rPr lang="en-US" b="0" i="0" dirty="0">
                <a:solidFill>
                  <a:srgbClr val="303030"/>
                </a:solidFill>
                <a:effectLst/>
                <a:latin typeface="-apple-system"/>
              </a:rPr>
              <a:t>The </a:t>
            </a:r>
            <a:r>
              <a:rPr lang="en-US" b="0" i="0" u="sng" dirty="0">
                <a:solidFill>
                  <a:srgbClr val="0B8ECC"/>
                </a:solidFill>
                <a:effectLst/>
                <a:latin typeface="-apple-system"/>
                <a:hlinkClick r:id="rId3"/>
              </a:rPr>
              <a:t>inventory</a:t>
            </a:r>
            <a:r>
              <a:rPr lang="en-US" b="0" i="0" dirty="0">
                <a:solidFill>
                  <a:srgbClr val="303030"/>
                </a:solidFill>
                <a:effectLst/>
                <a:latin typeface="-apple-system"/>
              </a:rPr>
              <a:t> turnover ratio portrays the efficiency at which the inventory of a company is turned into finished goods and sold to customers. In other words, the ratio measures how well a company can convert its inventory purchases into </a:t>
            </a:r>
            <a:r>
              <a:rPr lang="en-US" b="0" i="0" u="sng" dirty="0">
                <a:solidFill>
                  <a:srgbClr val="0B8ECC"/>
                </a:solidFill>
                <a:effectLst/>
                <a:latin typeface="-apple-system"/>
                <a:hlinkClick r:id="rId4"/>
              </a:rPr>
              <a:t>revenue</a:t>
            </a:r>
            <a:r>
              <a:rPr lang="en-US" b="0" i="0" dirty="0">
                <a:solidFill>
                  <a:srgbClr val="303030"/>
                </a:solidFill>
                <a:effectLst/>
                <a:latin typeface="-apple-system"/>
              </a:rPr>
              <a:t>.</a:t>
            </a:r>
          </a:p>
          <a:p>
            <a:pPr algn="l" fontAlgn="base"/>
            <a:r>
              <a:rPr lang="en-US" b="0" i="0" dirty="0">
                <a:solidFill>
                  <a:srgbClr val="303030"/>
                </a:solidFill>
                <a:effectLst/>
                <a:latin typeface="-apple-system"/>
              </a:rPr>
              <a:t>The ratio is calculated by dividing the </a:t>
            </a:r>
            <a:r>
              <a:rPr lang="en-US" b="0" i="0" u="sng" dirty="0">
                <a:solidFill>
                  <a:srgbClr val="0B8ECC"/>
                </a:solidFill>
                <a:effectLst/>
                <a:latin typeface="-apple-system"/>
                <a:hlinkClick r:id="rId5"/>
              </a:rPr>
              <a:t>cost of goods sold (COGS)</a:t>
            </a:r>
            <a:r>
              <a:rPr lang="en-US" b="0" i="0" dirty="0">
                <a:solidFill>
                  <a:srgbClr val="303030"/>
                </a:solidFill>
                <a:effectLst/>
                <a:latin typeface="-apple-system"/>
              </a:rPr>
              <a:t> by the average inventory balance for the matching period. Thus, the metric determines how long it takes for a company to sell its entire inventory (and need to place more orders).</a:t>
            </a:r>
          </a:p>
          <a:p>
            <a:pPr algn="l" fontAlgn="base"/>
            <a:r>
              <a:rPr lang="en-US" b="0" i="0" dirty="0">
                <a:solidFill>
                  <a:srgbClr val="303030"/>
                </a:solidFill>
                <a:effectLst/>
                <a:latin typeface="-apple-system"/>
              </a:rPr>
              <a:t>The steps for calculating the ratio are the following:</a:t>
            </a:r>
          </a:p>
          <a:p>
            <a:pPr algn="l" fontAlgn="base">
              <a:buFont typeface="Arial" panose="020B0604020202020204" pitchFamily="34" charset="0"/>
              <a:buChar char="•"/>
            </a:pPr>
            <a:r>
              <a:rPr lang="en-US" b="1" i="0" dirty="0">
                <a:solidFill>
                  <a:srgbClr val="303030"/>
                </a:solidFill>
                <a:effectLst/>
                <a:latin typeface="inherit"/>
              </a:rPr>
              <a:t>Step 1 → </a:t>
            </a:r>
            <a:r>
              <a:rPr lang="en-US" b="0" i="0" dirty="0">
                <a:solidFill>
                  <a:srgbClr val="303030"/>
                </a:solidFill>
                <a:effectLst/>
                <a:latin typeface="inherit"/>
              </a:rPr>
              <a:t>Calculate the average inventory by adding the prior period inventory balance and ending inventory and then dividing by two.</a:t>
            </a:r>
          </a:p>
          <a:p>
            <a:pPr algn="l" fontAlgn="base">
              <a:buFont typeface="Arial" panose="020B0604020202020204" pitchFamily="34" charset="0"/>
              <a:buChar char="•"/>
            </a:pPr>
            <a:r>
              <a:rPr lang="en-US" b="1" i="0" dirty="0">
                <a:solidFill>
                  <a:srgbClr val="303030"/>
                </a:solidFill>
                <a:effectLst/>
                <a:latin typeface="inherit"/>
              </a:rPr>
              <a:t>Step 2 → </a:t>
            </a:r>
            <a:r>
              <a:rPr lang="en-US" b="0" i="0" dirty="0">
                <a:solidFill>
                  <a:srgbClr val="303030"/>
                </a:solidFill>
                <a:effectLst/>
                <a:latin typeface="inherit"/>
              </a:rPr>
              <a:t>Divide the numerator, the </a:t>
            </a:r>
            <a:r>
              <a:rPr lang="en-US" b="0" i="0" u="sng" dirty="0">
                <a:solidFill>
                  <a:srgbClr val="0B8ECC"/>
                </a:solidFill>
                <a:effectLst/>
                <a:latin typeface="inherit"/>
                <a:hlinkClick r:id="rId5"/>
              </a:rPr>
              <a:t>cost of goods sold</a:t>
            </a:r>
            <a:r>
              <a:rPr lang="en-US" b="0" i="0" dirty="0">
                <a:solidFill>
                  <a:srgbClr val="303030"/>
                </a:solidFill>
                <a:effectLst/>
                <a:latin typeface="inherit"/>
              </a:rPr>
              <a:t> (COGS) in the corresponding period, by the average inventory as calculated above.</a:t>
            </a:r>
          </a:p>
          <a:p>
            <a:pPr algn="l" fontAlgn="base"/>
            <a:r>
              <a:rPr lang="en-US" b="1" i="0" dirty="0">
                <a:solidFill>
                  <a:srgbClr val="303030"/>
                </a:solidFill>
                <a:effectLst/>
                <a:latin typeface="-apple-system"/>
              </a:rPr>
              <a:t>Inventory Turnover Formula</a:t>
            </a:r>
          </a:p>
          <a:p>
            <a:pPr algn="l" fontAlgn="base"/>
            <a:r>
              <a:rPr lang="en-US" b="0" i="0" dirty="0">
                <a:solidFill>
                  <a:srgbClr val="303030"/>
                </a:solidFill>
                <a:effectLst/>
                <a:latin typeface="-apple-system"/>
              </a:rPr>
              <a:t>The formula used to calculate a company’s inventory turnover ratio is as follows.</a:t>
            </a:r>
          </a:p>
          <a:p>
            <a:pPr algn="l" fontAlgn="base"/>
            <a:r>
              <a:rPr lang="en-US" b="1" i="0" dirty="0">
                <a:solidFill>
                  <a:srgbClr val="4335B3"/>
                </a:solidFill>
                <a:effectLst/>
                <a:latin typeface="inherit"/>
              </a:rPr>
              <a:t>Inventory Turnover Ratio = Cost of Goods Sold (COGS) ÷ Average Inventory</a:t>
            </a:r>
            <a:endParaRPr lang="en-US" b="0" i="0" dirty="0">
              <a:solidFill>
                <a:srgbClr val="303030"/>
              </a:solidFill>
              <a:effectLst/>
              <a:latin typeface="Courier New" panose="02070309020205020404" pitchFamily="49" charset="0"/>
            </a:endParaRPr>
          </a:p>
          <a:p>
            <a:pPr algn="l" fontAlgn="base"/>
            <a:r>
              <a:rPr lang="en-US" b="0" i="0" dirty="0">
                <a:solidFill>
                  <a:srgbClr val="303030"/>
                </a:solidFill>
                <a:effectLst/>
                <a:latin typeface="-apple-system"/>
              </a:rPr>
              <a:t>While COGS is pulled from the income statement, the inventory balance comes from the </a:t>
            </a:r>
            <a:r>
              <a:rPr lang="en-US" b="0" i="0" u="sng" dirty="0">
                <a:solidFill>
                  <a:srgbClr val="0B8ECC"/>
                </a:solidFill>
                <a:effectLst/>
                <a:latin typeface="-apple-system"/>
                <a:hlinkClick r:id="rId6"/>
              </a:rPr>
              <a:t>balance sheet</a:t>
            </a:r>
            <a:r>
              <a:rPr lang="en-US" b="0" i="0" dirty="0">
                <a:solidFill>
                  <a:srgbClr val="303030"/>
                </a:solidFill>
                <a:effectLst/>
                <a:latin typeface="-apple-system"/>
              </a:rPr>
              <a:t>.</a:t>
            </a:r>
          </a:p>
          <a:p>
            <a:pPr algn="l" fontAlgn="base"/>
            <a:r>
              <a:rPr lang="en-US" b="0" i="0" dirty="0">
                <a:solidFill>
                  <a:srgbClr val="303030"/>
                </a:solidFill>
                <a:effectLst/>
                <a:latin typeface="-apple-system"/>
              </a:rPr>
              <a:t>In effect, a mismatch is created between the numerator and denominator in terms of the time period covered.</a:t>
            </a:r>
          </a:p>
          <a:p>
            <a:pPr algn="l" fontAlgn="base">
              <a:buFont typeface="Arial" panose="020B0604020202020204" pitchFamily="34" charset="0"/>
              <a:buChar char="•"/>
            </a:pPr>
            <a:r>
              <a:rPr lang="en-US" b="1" i="0" dirty="0">
                <a:solidFill>
                  <a:srgbClr val="303030"/>
                </a:solidFill>
                <a:effectLst/>
                <a:latin typeface="inherit"/>
              </a:rPr>
              <a:t>Income Statement → </a:t>
            </a:r>
            <a:r>
              <a:rPr lang="en-US" b="0" i="0" dirty="0">
                <a:solidFill>
                  <a:srgbClr val="303030"/>
                </a:solidFill>
                <a:effectLst/>
                <a:latin typeface="inherit"/>
              </a:rPr>
              <a:t>The financial performance, such as revenue, costs, and </a:t>
            </a:r>
            <a:r>
              <a:rPr lang="en-US" b="0" i="0" u="sng" dirty="0">
                <a:solidFill>
                  <a:srgbClr val="0B8ECC"/>
                </a:solidFill>
                <a:effectLst/>
                <a:latin typeface="inherit"/>
                <a:hlinkClick r:id="rId7"/>
              </a:rPr>
              <a:t>profitability</a:t>
            </a:r>
            <a:r>
              <a:rPr lang="en-US" b="0" i="0" dirty="0">
                <a:solidFill>
                  <a:srgbClr val="303030"/>
                </a:solidFill>
                <a:effectLst/>
                <a:latin typeface="inherit"/>
              </a:rPr>
              <a:t>, of a company across two periods.</a:t>
            </a:r>
          </a:p>
          <a:p>
            <a:pPr algn="l" fontAlgn="base">
              <a:buFont typeface="Arial" panose="020B0604020202020204" pitchFamily="34" charset="0"/>
              <a:buChar char="•"/>
            </a:pPr>
            <a:r>
              <a:rPr lang="en-US" b="1" i="0" dirty="0">
                <a:solidFill>
                  <a:srgbClr val="303030"/>
                </a:solidFill>
                <a:effectLst/>
                <a:latin typeface="inherit"/>
              </a:rPr>
              <a:t>Balance Sheet → </a:t>
            </a:r>
            <a:r>
              <a:rPr lang="en-US" b="0" i="0" dirty="0">
                <a:solidFill>
                  <a:srgbClr val="303030"/>
                </a:solidFill>
                <a:effectLst/>
                <a:latin typeface="inherit"/>
              </a:rPr>
              <a:t>A “snapshot” at a specific point in time of a company’s </a:t>
            </a:r>
            <a:r>
              <a:rPr lang="en-US" b="0" i="0" u="sng" dirty="0">
                <a:solidFill>
                  <a:srgbClr val="0B8ECC"/>
                </a:solidFill>
                <a:effectLst/>
                <a:latin typeface="inherit"/>
                <a:hlinkClick r:id="rId8"/>
              </a:rPr>
              <a:t>assets</a:t>
            </a:r>
            <a:r>
              <a:rPr lang="en-US" b="0" i="0" dirty="0">
                <a:solidFill>
                  <a:srgbClr val="303030"/>
                </a:solidFill>
                <a:effectLst/>
                <a:latin typeface="inherit"/>
              </a:rPr>
              <a:t>, </a:t>
            </a:r>
            <a:r>
              <a:rPr lang="en-US" b="0" i="0" u="sng" dirty="0">
                <a:solidFill>
                  <a:srgbClr val="0B8ECC"/>
                </a:solidFill>
                <a:effectLst/>
                <a:latin typeface="inherit"/>
                <a:hlinkClick r:id="rId9"/>
              </a:rPr>
              <a:t>liabilities</a:t>
            </a:r>
            <a:r>
              <a:rPr lang="en-US" b="0" i="0" dirty="0">
                <a:solidFill>
                  <a:srgbClr val="303030"/>
                </a:solidFill>
                <a:effectLst/>
                <a:latin typeface="inherit"/>
              </a:rPr>
              <a:t> and equity.</a:t>
            </a:r>
          </a:p>
          <a:p>
            <a:pPr algn="l" fontAlgn="base"/>
            <a:r>
              <a:rPr lang="en-US" b="0" i="0" dirty="0">
                <a:solidFill>
                  <a:srgbClr val="303030"/>
                </a:solidFill>
                <a:effectLst/>
                <a:latin typeface="-apple-system"/>
              </a:rPr>
              <a:t>Comparing a company’s ratio to its industry peer group can provide insights into how effective management is at inventory management.</a:t>
            </a:r>
          </a:p>
          <a:p>
            <a:pPr algn="l" fontAlgn="base"/>
            <a:r>
              <a:rPr lang="en-US" b="0" i="0" dirty="0">
                <a:solidFill>
                  <a:srgbClr val="303030"/>
                </a:solidFill>
                <a:effectLst/>
                <a:latin typeface="-apple-system"/>
              </a:rPr>
              <a:t>Some examples of practical diligence questions to ask (or answer) from assessing a company’s inventory management are the following:</a:t>
            </a:r>
          </a:p>
          <a:p>
            <a:pPr algn="l" fontAlgn="base">
              <a:buFont typeface="Arial" panose="020B0604020202020204" pitchFamily="34" charset="0"/>
              <a:buChar char="•"/>
            </a:pPr>
            <a:r>
              <a:rPr lang="en-US" b="0" i="1" dirty="0">
                <a:solidFill>
                  <a:srgbClr val="303030"/>
                </a:solidFill>
                <a:effectLst/>
                <a:latin typeface="inherit"/>
              </a:rPr>
              <a:t>Is the company pricing its products at a competitive rate where there is sufficient customer demand?</a:t>
            </a:r>
            <a:endParaRPr lang="en-US" b="0" i="0" dirty="0">
              <a:solidFill>
                <a:srgbClr val="303030"/>
              </a:solidFill>
              <a:effectLst/>
              <a:latin typeface="inherit"/>
            </a:endParaRPr>
          </a:p>
          <a:p>
            <a:pPr algn="l" fontAlgn="base">
              <a:buFont typeface="Arial" panose="020B0604020202020204" pitchFamily="34" charset="0"/>
              <a:buChar char="•"/>
            </a:pPr>
            <a:r>
              <a:rPr lang="en-US" b="0" i="1" dirty="0">
                <a:solidFill>
                  <a:srgbClr val="303030"/>
                </a:solidFill>
                <a:effectLst/>
                <a:latin typeface="inherit"/>
              </a:rPr>
              <a:t>Does the revenue generated from the sale of proceeds offset the expenses to be profitable?</a:t>
            </a:r>
            <a:endParaRPr lang="en-US" b="0" i="0" dirty="0">
              <a:solidFill>
                <a:srgbClr val="303030"/>
              </a:solidFill>
              <a:effectLst/>
              <a:latin typeface="inherit"/>
            </a:endParaRPr>
          </a:p>
          <a:p>
            <a:pPr algn="l" fontAlgn="base">
              <a:buFont typeface="Arial" panose="020B0604020202020204" pitchFamily="34" charset="0"/>
              <a:buChar char="•"/>
            </a:pPr>
            <a:r>
              <a:rPr lang="en-US" b="0" i="1" dirty="0">
                <a:solidFill>
                  <a:srgbClr val="303030"/>
                </a:solidFill>
                <a:effectLst/>
                <a:latin typeface="inherit"/>
              </a:rPr>
              <a:t>Have recent purchases referenced historical customer demand patterns?</a:t>
            </a:r>
            <a:endParaRPr lang="en-US" b="0" i="0" dirty="0">
              <a:solidFill>
                <a:srgbClr val="303030"/>
              </a:solidFill>
              <a:effectLst/>
              <a:latin typeface="inherit"/>
            </a:endParaRPr>
          </a:p>
          <a:p>
            <a:pPr algn="l" fontAlgn="base">
              <a:buFont typeface="Arial" panose="020B0604020202020204" pitchFamily="34" charset="0"/>
              <a:buChar char="•"/>
            </a:pPr>
            <a:r>
              <a:rPr lang="en-US" b="0" i="1" dirty="0">
                <a:solidFill>
                  <a:srgbClr val="303030"/>
                </a:solidFill>
                <a:effectLst/>
                <a:latin typeface="inherit"/>
              </a:rPr>
              <a:t>Which specific products have been selling out quickly and causing lost revenue (and vice versa)?</a:t>
            </a:r>
            <a:endParaRPr lang="en-US" b="0" i="0" dirty="0">
              <a:solidFill>
                <a:srgbClr val="303030"/>
              </a:solidFill>
              <a:effectLst/>
              <a:latin typeface="inherit"/>
            </a:endParaRPr>
          </a:p>
          <a:p>
            <a:pPr algn="l" fontAlgn="base">
              <a:buFont typeface="Arial" panose="020B0604020202020204" pitchFamily="34" charset="0"/>
              <a:buChar char="•"/>
            </a:pPr>
            <a:r>
              <a:rPr lang="en-US" b="0" i="1" dirty="0">
                <a:solidFill>
                  <a:srgbClr val="303030"/>
                </a:solidFill>
                <a:effectLst/>
                <a:latin typeface="inherit"/>
              </a:rPr>
              <a:t>Are there any specific products that have lost a substantial amount of consumer demand as of late?</a:t>
            </a:r>
            <a:endParaRPr lang="en-US" b="0" i="0" dirty="0">
              <a:solidFill>
                <a:srgbClr val="303030"/>
              </a:solidFill>
              <a:effectLst/>
              <a:latin typeface="inherit"/>
            </a:endParaRPr>
          </a:p>
          <a:p>
            <a:endParaRPr lang="en-IN" dirty="0"/>
          </a:p>
          <a:p>
            <a:pPr algn="l" fontAlgn="base"/>
            <a:r>
              <a:rPr lang="en-US" b="1" i="0" dirty="0">
                <a:solidFill>
                  <a:srgbClr val="303030"/>
                </a:solidFill>
                <a:effectLst/>
                <a:latin typeface="-apple-system"/>
              </a:rPr>
              <a:t>How to Interpret Inventory Turnover Ratio (Industry Benchmarks)</a:t>
            </a:r>
          </a:p>
          <a:p>
            <a:pPr algn="l" fontAlgn="base"/>
            <a:r>
              <a:rPr lang="en-US" b="0" i="0" dirty="0">
                <a:solidFill>
                  <a:srgbClr val="303030"/>
                </a:solidFill>
                <a:effectLst/>
                <a:latin typeface="-apple-system"/>
              </a:rPr>
              <a:t>Since the turnover ratio represents the number of times that a company clears out its entire inventory balance across a defined period, higher </a:t>
            </a:r>
            <a:r>
              <a:rPr lang="en-US" b="0" i="0" u="sng" dirty="0">
                <a:solidFill>
                  <a:srgbClr val="0B8ECC"/>
                </a:solidFill>
                <a:effectLst/>
                <a:latin typeface="-apple-system"/>
                <a:hlinkClick r:id="rId10"/>
              </a:rPr>
              <a:t>turnover ratios</a:t>
            </a:r>
            <a:r>
              <a:rPr lang="en-US" b="0" i="0" dirty="0">
                <a:solidFill>
                  <a:srgbClr val="303030"/>
                </a:solidFill>
                <a:effectLst/>
                <a:latin typeface="-apple-system"/>
              </a:rPr>
              <a:t> are preferred.</a:t>
            </a:r>
          </a:p>
          <a:p>
            <a:pPr algn="l" fontAlgn="base">
              <a:buFont typeface="Arial" panose="020B0604020202020204" pitchFamily="34" charset="0"/>
              <a:buChar char="•"/>
            </a:pPr>
            <a:r>
              <a:rPr lang="en-US" b="1" i="0" dirty="0">
                <a:solidFill>
                  <a:srgbClr val="303030"/>
                </a:solidFill>
                <a:effectLst/>
                <a:latin typeface="inherit"/>
              </a:rPr>
              <a:t>High Turnover</a:t>
            </a:r>
            <a:r>
              <a:rPr lang="en-US" b="0" i="0" dirty="0">
                <a:solidFill>
                  <a:srgbClr val="303030"/>
                </a:solidFill>
                <a:effectLst/>
                <a:latin typeface="inherit"/>
              </a:rPr>
              <a:t> </a:t>
            </a:r>
            <a:r>
              <a:rPr lang="en-US" b="1" i="0" dirty="0">
                <a:solidFill>
                  <a:srgbClr val="303030"/>
                </a:solidFill>
                <a:effectLst/>
                <a:latin typeface="inherit"/>
              </a:rPr>
              <a:t>Ratio</a:t>
            </a:r>
            <a:r>
              <a:rPr lang="en-US" b="0" i="0" dirty="0">
                <a:solidFill>
                  <a:srgbClr val="303030"/>
                </a:solidFill>
                <a:effectLst/>
                <a:latin typeface="inherit"/>
              </a:rPr>
              <a:t> → The company likely experiences strong demand in the market for its products.</a:t>
            </a:r>
          </a:p>
          <a:p>
            <a:pPr algn="l" fontAlgn="base">
              <a:buFont typeface="Arial" panose="020B0604020202020204" pitchFamily="34" charset="0"/>
              <a:buChar char="•"/>
            </a:pPr>
            <a:r>
              <a:rPr lang="en-US" b="1" i="0" dirty="0">
                <a:solidFill>
                  <a:srgbClr val="303030"/>
                </a:solidFill>
                <a:effectLst/>
                <a:latin typeface="inherit"/>
              </a:rPr>
              <a:t>Low Turnover Ratio </a:t>
            </a:r>
            <a:r>
              <a:rPr lang="en-US" b="0" i="0" dirty="0">
                <a:solidFill>
                  <a:srgbClr val="303030"/>
                </a:solidFill>
                <a:effectLst/>
                <a:latin typeface="inherit"/>
              </a:rPr>
              <a:t>→ There might be poor demand in the market and excess inventory accumulating (i.e. overstocking).</a:t>
            </a:r>
          </a:p>
          <a:p>
            <a:pPr algn="l" fontAlgn="base"/>
            <a:r>
              <a:rPr lang="en-US" b="0" i="0" dirty="0">
                <a:solidFill>
                  <a:srgbClr val="303030"/>
                </a:solidFill>
                <a:effectLst/>
                <a:latin typeface="-apple-system"/>
              </a:rPr>
              <a:t>The company’s inventory, if left unsold, might eventually need to be written down to reflect the true (lower) value on the balance sheet.</a:t>
            </a:r>
          </a:p>
          <a:p>
            <a:pPr algn="l" fontAlgn="base"/>
            <a:r>
              <a:rPr lang="en-US" b="0" i="0" dirty="0">
                <a:solidFill>
                  <a:srgbClr val="303030"/>
                </a:solidFill>
                <a:effectLst/>
                <a:latin typeface="-apple-system"/>
              </a:rPr>
              <a:t>For companies with low turnover ratios, the duration between when the inventory is purchased, produced/manufactured into a finished good, and then sold is more prolonged (i.e. requires more time).</a:t>
            </a:r>
          </a:p>
          <a:p>
            <a:pPr algn="l" fontAlgn="base"/>
            <a:r>
              <a:rPr lang="en-US" b="0" i="0" dirty="0">
                <a:solidFill>
                  <a:srgbClr val="303030"/>
                </a:solidFill>
                <a:effectLst/>
                <a:latin typeface="-apple-system"/>
              </a:rPr>
              <a:t>That said, low turnover ratios suggest lackluster demand from customers and the build-up of excess inventory.</a:t>
            </a:r>
          </a:p>
          <a:p>
            <a:pPr algn="l" fontAlgn="base"/>
            <a:r>
              <a:rPr lang="en-US" b="0" i="0" dirty="0">
                <a:solidFill>
                  <a:srgbClr val="303030"/>
                </a:solidFill>
                <a:effectLst/>
                <a:latin typeface="-apple-system"/>
              </a:rPr>
              <a:t>Retailers are typically known for exhibiting high turnover ratios – in particular, “fast-fashion” retailers like Zara are highly regarded for their ability to research trends and clear out their inventory quickly.</a:t>
            </a:r>
          </a:p>
          <a:p>
            <a:endParaRPr lang="en-IN" dirty="0"/>
          </a:p>
        </p:txBody>
      </p:sp>
      <p:sp>
        <p:nvSpPr>
          <p:cNvPr id="4" name="Slide Number Placeholder 3"/>
          <p:cNvSpPr>
            <a:spLocks noGrp="1"/>
          </p:cNvSpPr>
          <p:nvPr>
            <p:ph type="sldNum" sz="quarter" idx="5"/>
          </p:nvPr>
        </p:nvSpPr>
        <p:spPr/>
        <p:txBody>
          <a:bodyPr/>
          <a:lstStyle/>
          <a:p>
            <a:fld id="{779FDBC7-C032-4A98-9049-71C55E6E72B6}" type="slidenum">
              <a:rPr lang="en-IN" smtClean="0"/>
              <a:t>18</a:t>
            </a:fld>
            <a:endParaRPr lang="en-IN"/>
          </a:p>
        </p:txBody>
      </p:sp>
    </p:spTree>
    <p:extLst>
      <p:ext uri="{BB962C8B-B14F-4D97-AF65-F5344CB8AC3E}">
        <p14:creationId xmlns:p14="http://schemas.microsoft.com/office/powerpoint/2010/main" val="3541524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15566"/>
                </a:solidFill>
                <a:effectLst/>
                <a:latin typeface="-apple-system"/>
              </a:rPr>
              <a:t>Why Do Materials Require Verification?</a:t>
            </a:r>
          </a:p>
          <a:p>
            <a:pPr algn="l"/>
            <a:r>
              <a:rPr lang="en-US" b="0" i="0" dirty="0">
                <a:solidFill>
                  <a:srgbClr val="111111"/>
                </a:solidFill>
                <a:effectLst/>
                <a:latin typeface="-apple-system"/>
              </a:rPr>
              <a:t>All organizations should have a system in place to check and verify stock on a regular basis according to local conditions and requirements. For example, if a company receives a monthly consignment of materials, then it will have to physically verify that all goods have been received by the last day of the month. If the verification is not carried out on time, then any goods received after that date will not be included in the actual quantity of materials on hand.</a:t>
            </a:r>
          </a:p>
          <a:p>
            <a:pPr algn="l"/>
            <a:r>
              <a:rPr lang="en-US" b="1" i="0" dirty="0">
                <a:solidFill>
                  <a:srgbClr val="015566"/>
                </a:solidFill>
                <a:effectLst/>
                <a:latin typeface="-apple-system"/>
              </a:rPr>
              <a:t>What Should Be The Basis For Stock Verification?</a:t>
            </a:r>
          </a:p>
          <a:p>
            <a:pPr algn="l"/>
            <a:r>
              <a:rPr lang="en-US" b="0" i="0" dirty="0">
                <a:solidFill>
                  <a:srgbClr val="111111"/>
                </a:solidFill>
                <a:effectLst/>
                <a:latin typeface="-apple-system"/>
              </a:rPr>
              <a:t>A physical stock count needs to be completed on a regular basis, usually monthly or quarterly. The physical quantity of stores should be checked against the number of items recorded in the store ledger and order records. A thorough review should also involve checking current stock against the previous year's valuation to ensure that there are no major discrepancies.</a:t>
            </a:r>
          </a:p>
          <a:p>
            <a:pPr algn="l"/>
            <a:r>
              <a:rPr lang="en-US" b="1" i="0" dirty="0">
                <a:solidFill>
                  <a:srgbClr val="015566"/>
                </a:solidFill>
                <a:effectLst/>
                <a:latin typeface="-apple-system"/>
              </a:rPr>
              <a:t>Who Should Carry Out Stock Verification?</a:t>
            </a:r>
          </a:p>
          <a:p>
            <a:pPr algn="l"/>
            <a:r>
              <a:rPr lang="en-US" b="0" i="0" dirty="0">
                <a:solidFill>
                  <a:srgbClr val="111111"/>
                </a:solidFill>
                <a:effectLst/>
                <a:latin typeface="-apple-system"/>
              </a:rPr>
              <a:t>Verification is usually carried out by a member of the accounting or auditing team, who can review all records and compare them with an actual physical count. The audit department could be used if the company has one in place. If the company does not have an audit department, then a staff member from accounting or purchasing could be asked to carry out stock verification.</a:t>
            </a:r>
          </a:p>
          <a:p>
            <a:pPr algn="l"/>
            <a:r>
              <a:rPr lang="en-US" b="1" i="0" dirty="0">
                <a:solidFill>
                  <a:srgbClr val="015566"/>
                </a:solidFill>
                <a:effectLst/>
                <a:latin typeface="-apple-system"/>
              </a:rPr>
              <a:t>What Do We Need To Check While Carrying Out Physical Verification?</a:t>
            </a:r>
          </a:p>
          <a:p>
            <a:pPr algn="l"/>
            <a:r>
              <a:rPr lang="en-US" b="0" i="0" dirty="0">
                <a:solidFill>
                  <a:srgbClr val="111111"/>
                </a:solidFill>
                <a:effectLst/>
                <a:latin typeface="-apple-system"/>
              </a:rPr>
              <a:t>The entire process of inventory counting should take place in a well-lit and clean environment that is free of dust and other contaminants. All items should be checked one by one and the count should match with data from records such as invoices, packing slips, delivery dockets, etc.</a:t>
            </a:r>
          </a:p>
          <a:p>
            <a:endParaRPr lang="en-IN" dirty="0"/>
          </a:p>
        </p:txBody>
      </p:sp>
      <p:sp>
        <p:nvSpPr>
          <p:cNvPr id="4" name="Slide Number Placeholder 3"/>
          <p:cNvSpPr>
            <a:spLocks noGrp="1"/>
          </p:cNvSpPr>
          <p:nvPr>
            <p:ph type="sldNum" sz="quarter" idx="5"/>
          </p:nvPr>
        </p:nvSpPr>
        <p:spPr/>
        <p:txBody>
          <a:bodyPr/>
          <a:lstStyle/>
          <a:p>
            <a:fld id="{779FDBC7-C032-4A98-9049-71C55E6E72B6}" type="slidenum">
              <a:rPr lang="en-IN" smtClean="0"/>
              <a:t>19</a:t>
            </a:fld>
            <a:endParaRPr lang="en-IN"/>
          </a:p>
        </p:txBody>
      </p:sp>
    </p:spTree>
    <p:extLst>
      <p:ext uri="{BB962C8B-B14F-4D97-AF65-F5344CB8AC3E}">
        <p14:creationId xmlns:p14="http://schemas.microsoft.com/office/powerpoint/2010/main" val="109981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Acquirements </a:t>
            </a:r>
            <a:r>
              <a:rPr lang="hi-IN" dirty="0"/>
              <a:t>उपार्जन</a:t>
            </a:r>
            <a:r>
              <a:rPr lang="en-US" dirty="0"/>
              <a:t> is something which we wish to acquire,</a:t>
            </a:r>
            <a:r>
              <a:rPr lang="en-US" baseline="0" dirty="0"/>
              <a:t> something we wish to gain, or obtain. </a:t>
            </a:r>
            <a:r>
              <a:rPr lang="hi-IN" dirty="0"/>
              <a:t>कुछ हम हासिल करना चाहते हैं या प्राप्त करना चाहते हैं</a:t>
            </a:r>
            <a:endParaRPr lang="en-US" baseline="0" dirty="0"/>
          </a:p>
          <a:p>
            <a:r>
              <a:rPr lang="en-US" baseline="0" dirty="0"/>
              <a:t>Now let us see what we want to acquire from this session or what you will be gaining from today’s session? Or the learning outcomes?</a:t>
            </a:r>
          </a:p>
          <a:p>
            <a:endParaRPr lang="en-IN" dirty="0"/>
          </a:p>
          <a:p>
            <a:r>
              <a:rPr lang="en-IN" sz="1100" dirty="0"/>
              <a:t>Topics to be covered</a:t>
            </a:r>
          </a:p>
          <a:p>
            <a:endParaRPr lang="en-IN" sz="1200" dirty="0"/>
          </a:p>
          <a:p>
            <a:pPr marL="285750" indent="-285750">
              <a:buFont typeface="Arial" panose="020B0604020202020204" pitchFamily="34" charset="0"/>
              <a:buChar char="•"/>
            </a:pPr>
            <a:r>
              <a:rPr lang="en-IN" sz="1200" dirty="0"/>
              <a:t>Need and Essentials of Material Control.</a:t>
            </a:r>
          </a:p>
          <a:p>
            <a:pPr marL="285750" indent="-285750">
              <a:buFont typeface="Arial" panose="020B0604020202020204" pitchFamily="34" charset="0"/>
              <a:buChar char="•"/>
            </a:pPr>
            <a:r>
              <a:rPr lang="en-IN" sz="1200" dirty="0"/>
              <a:t>Functions of the Purchase Department. </a:t>
            </a:r>
          </a:p>
          <a:p>
            <a:pPr marL="285750" indent="-285750">
              <a:buFont typeface="Arial" panose="020B0604020202020204" pitchFamily="34" charset="0"/>
              <a:buChar char="•"/>
            </a:pPr>
            <a:r>
              <a:rPr lang="en-IN" sz="1200" dirty="0"/>
              <a:t>Purchase Procedure.</a:t>
            </a:r>
          </a:p>
          <a:p>
            <a:pPr marL="285750" indent="-285750">
              <a:buFont typeface="Arial" panose="020B0604020202020204" pitchFamily="34" charset="0"/>
              <a:buChar char="•"/>
            </a:pPr>
            <a:r>
              <a:rPr lang="en-IN" sz="1200" dirty="0"/>
              <a:t>Purchase Documentation.  </a:t>
            </a:r>
          </a:p>
          <a:p>
            <a:pPr marL="285750" indent="-285750">
              <a:buFont typeface="Arial" panose="020B0604020202020204" pitchFamily="34" charset="0"/>
              <a:buChar char="•"/>
            </a:pPr>
            <a:r>
              <a:rPr lang="en-IN" sz="1200" dirty="0"/>
              <a:t>Methods of Inventory control--</a:t>
            </a:r>
            <a:r>
              <a:rPr lang="en-IN" sz="1200" dirty="0" err="1">
                <a:highlight>
                  <a:srgbClr val="FFFF00"/>
                </a:highlight>
              </a:rPr>
              <a:t>i</a:t>
            </a:r>
            <a:r>
              <a:rPr lang="en-IN" sz="1200" dirty="0">
                <a:highlight>
                  <a:srgbClr val="FFFF00"/>
                </a:highlight>
              </a:rPr>
              <a:t>.</a:t>
            </a:r>
            <a:r>
              <a:rPr lang="en-IN" sz="1200" dirty="0"/>
              <a:t> Stock </a:t>
            </a:r>
            <a:r>
              <a:rPr lang="en-IN" sz="1200" dirty="0" err="1"/>
              <a:t>Levels.</a:t>
            </a:r>
            <a:r>
              <a:rPr lang="en-IN" sz="1200" dirty="0" err="1">
                <a:highlight>
                  <a:srgbClr val="FFFF00"/>
                </a:highlight>
              </a:rPr>
              <a:t>ii</a:t>
            </a:r>
            <a:r>
              <a:rPr lang="en-IN" sz="1200" dirty="0">
                <a:highlight>
                  <a:srgbClr val="FFFF00"/>
                </a:highlight>
              </a:rPr>
              <a:t>.</a:t>
            </a:r>
            <a:r>
              <a:rPr lang="en-IN" sz="1200" dirty="0"/>
              <a:t> Economic Order Quantity (EOQ).  </a:t>
            </a:r>
            <a:r>
              <a:rPr lang="en-IN" sz="1200" dirty="0">
                <a:highlight>
                  <a:srgbClr val="FFFF00"/>
                </a:highlight>
              </a:rPr>
              <a:t>iii.</a:t>
            </a:r>
            <a:r>
              <a:rPr lang="en-IN" sz="1200" dirty="0"/>
              <a:t> ABC analysis </a:t>
            </a:r>
            <a:r>
              <a:rPr lang="en-IN" sz="1200" dirty="0">
                <a:highlight>
                  <a:srgbClr val="FFFF00"/>
                </a:highlight>
              </a:rPr>
              <a:t>iv.</a:t>
            </a:r>
            <a:r>
              <a:rPr lang="en-IN" sz="1200" dirty="0"/>
              <a:t> Perpetual and Periodic Inventory Control </a:t>
            </a:r>
            <a:r>
              <a:rPr lang="en-IN" sz="1200" dirty="0">
                <a:highlight>
                  <a:srgbClr val="FFFF00"/>
                </a:highlight>
              </a:rPr>
              <a:t>v.</a:t>
            </a:r>
            <a:r>
              <a:rPr lang="en-IN" sz="1200" dirty="0"/>
              <a:t> Physical verification</a:t>
            </a:r>
          </a:p>
          <a:p>
            <a:pPr marL="285750" indent="-285750">
              <a:buFont typeface="Arial" panose="020B0604020202020204" pitchFamily="34" charset="0"/>
              <a:buChar char="•"/>
            </a:pPr>
            <a:r>
              <a:rPr lang="en-IN" sz="1200" dirty="0"/>
              <a:t>Inventory Turnover Ratio</a:t>
            </a:r>
          </a:p>
          <a:p>
            <a:endParaRPr lang="en-IN" dirty="0"/>
          </a:p>
        </p:txBody>
      </p:sp>
      <p:sp>
        <p:nvSpPr>
          <p:cNvPr id="4" name="Slide Number Placeholder 3"/>
          <p:cNvSpPr>
            <a:spLocks noGrp="1"/>
          </p:cNvSpPr>
          <p:nvPr>
            <p:ph type="sldNum" sz="quarter" idx="5"/>
          </p:nvPr>
        </p:nvSpPr>
        <p:spPr/>
        <p:txBody>
          <a:bodyPr/>
          <a:lstStyle/>
          <a:p>
            <a:fld id="{484EEBE1-EE42-4446-9EA5-20C71A1D31FD}" type="slidenum">
              <a:rPr lang="en-IN" smtClean="0"/>
              <a:t>2</a:t>
            </a:fld>
            <a:endParaRPr lang="en-IN"/>
          </a:p>
        </p:txBody>
      </p:sp>
    </p:spTree>
    <p:extLst>
      <p:ext uri="{BB962C8B-B14F-4D97-AF65-F5344CB8AC3E}">
        <p14:creationId xmlns:p14="http://schemas.microsoft.com/office/powerpoint/2010/main" val="169278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aseline="0" dirty="0"/>
          </a:p>
          <a:p>
            <a:pPr algn="l" fontAlgn="base"/>
            <a:r>
              <a:rPr lang="en-US" baseline="0" dirty="0"/>
              <a:t>Hope you all have enjoyed the session.</a:t>
            </a:r>
          </a:p>
          <a:p>
            <a:pPr algn="l" fontAlgn="base"/>
            <a:endParaRPr lang="en-US" baseline="0" dirty="0"/>
          </a:p>
          <a:p>
            <a:pPr algn="l" fontAlgn="base"/>
            <a:r>
              <a:rPr lang="en-US" baseline="0" dirty="0"/>
              <a:t>Thank You.</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20</a:t>
            </a:fld>
            <a:endParaRPr lang="en-US"/>
          </a:p>
        </p:txBody>
      </p:sp>
    </p:spTree>
    <p:extLst>
      <p:ext uri="{BB962C8B-B14F-4D97-AF65-F5344CB8AC3E}">
        <p14:creationId xmlns:p14="http://schemas.microsoft.com/office/powerpoint/2010/main" val="9629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D2452"/>
                </a:solidFill>
                <a:effectLst/>
                <a:latin typeface="Literata"/>
              </a:rPr>
              <a:t>Sourcing vs. Procurement: How are They Different?</a:t>
            </a:r>
          </a:p>
          <a:p>
            <a:pPr algn="l"/>
            <a:r>
              <a:rPr lang="en-US" b="0" i="0" dirty="0">
                <a:solidFill>
                  <a:srgbClr val="1D2452"/>
                </a:solidFill>
                <a:effectLst/>
                <a:latin typeface="Inter"/>
              </a:rPr>
              <a:t>Now that we broke down procurement and sourcing processes let’s look closely at the differences between these two.</a:t>
            </a:r>
          </a:p>
          <a:p>
            <a:pPr algn="l"/>
            <a:r>
              <a:rPr lang="en-US" b="1" i="0" dirty="0">
                <a:solidFill>
                  <a:srgbClr val="1D2452"/>
                </a:solidFill>
                <a:effectLst/>
                <a:latin typeface="Literata"/>
              </a:rPr>
              <a:t>Process Components</a:t>
            </a:r>
          </a:p>
          <a:p>
            <a:pPr algn="l"/>
            <a:r>
              <a:rPr lang="en-US" b="0" i="0" dirty="0">
                <a:solidFill>
                  <a:srgbClr val="1D2452"/>
                </a:solidFill>
                <a:effectLst/>
                <a:latin typeface="Inter"/>
              </a:rPr>
              <a:t>Since sourcing is a subset of procurement, sourcing is a less complex process with fewer components. It comprises defining internal requirements, searching for vendors, arranging sourcing events, and assessing suppliers.</a:t>
            </a:r>
          </a:p>
          <a:p>
            <a:pPr algn="l"/>
            <a:r>
              <a:rPr lang="en-US" b="0" i="0" dirty="0">
                <a:solidFill>
                  <a:srgbClr val="1D2452"/>
                </a:solidFill>
                <a:effectLst/>
                <a:latin typeface="Inter"/>
              </a:rPr>
              <a:t>On the other hand, procurement encompasses the sourcing process itself, purchasing (placing of purchase orders, receiving of the order, and making payments), data analysis, contract and supplier relationship management</a:t>
            </a:r>
          </a:p>
          <a:p>
            <a:pPr algn="l"/>
            <a:r>
              <a:rPr lang="en-US" b="1" i="0" dirty="0">
                <a:solidFill>
                  <a:srgbClr val="1D2452"/>
                </a:solidFill>
                <a:effectLst/>
                <a:latin typeface="Literata"/>
              </a:rPr>
              <a:t>Timing</a:t>
            </a:r>
          </a:p>
          <a:p>
            <a:pPr algn="l"/>
            <a:r>
              <a:rPr lang="en-US" b="0" i="0" dirty="0">
                <a:solidFill>
                  <a:srgbClr val="1D2452"/>
                </a:solidFill>
                <a:effectLst/>
                <a:latin typeface="Inter"/>
              </a:rPr>
              <a:t>Sourcing takes place mainly </a:t>
            </a:r>
            <a:r>
              <a:rPr lang="en-US" b="0" i="1" dirty="0">
                <a:solidFill>
                  <a:srgbClr val="1D2452"/>
                </a:solidFill>
                <a:effectLst/>
                <a:latin typeface="Inter"/>
              </a:rPr>
              <a:t>before</a:t>
            </a:r>
            <a:r>
              <a:rPr lang="en-US" b="0" i="0" dirty="0">
                <a:solidFill>
                  <a:srgbClr val="1D2452"/>
                </a:solidFill>
                <a:effectLst/>
                <a:latin typeface="Inter"/>
              </a:rPr>
              <a:t> the purchase is made. However, the sourcing team can also step in </a:t>
            </a:r>
            <a:r>
              <a:rPr lang="en-US" b="0" i="1" dirty="0">
                <a:solidFill>
                  <a:srgbClr val="1D2452"/>
                </a:solidFill>
                <a:effectLst/>
                <a:latin typeface="Inter"/>
              </a:rPr>
              <a:t>during</a:t>
            </a:r>
            <a:r>
              <a:rPr lang="en-US" b="0" i="0" dirty="0">
                <a:solidFill>
                  <a:srgbClr val="1D2452"/>
                </a:solidFill>
                <a:effectLst/>
                <a:latin typeface="Inter"/>
              </a:rPr>
              <a:t> the </a:t>
            </a:r>
            <a:r>
              <a:rPr lang="en-US" b="0" i="0" u="sng" dirty="0">
                <a:solidFill>
                  <a:srgbClr val="1D2452"/>
                </a:solidFill>
                <a:effectLst/>
                <a:latin typeface="Inter"/>
                <a:hlinkClick r:id="rId3"/>
              </a:rPr>
              <a:t>purchasing process</a:t>
            </a:r>
            <a:r>
              <a:rPr lang="en-US" b="0" i="0" dirty="0">
                <a:solidFill>
                  <a:srgbClr val="1D2452"/>
                </a:solidFill>
                <a:effectLst/>
                <a:latin typeface="Inter"/>
              </a:rPr>
              <a:t> if suppliers can’t fulfill their responsibilities in compliance with a contract.</a:t>
            </a:r>
          </a:p>
          <a:p>
            <a:pPr algn="l"/>
            <a:r>
              <a:rPr lang="en-US" b="0" i="0" dirty="0">
                <a:solidFill>
                  <a:srgbClr val="1D2452"/>
                </a:solidFill>
                <a:effectLst/>
                <a:latin typeface="Inter"/>
              </a:rPr>
              <a:t>Besides, </a:t>
            </a:r>
            <a:r>
              <a:rPr lang="en-US" b="0" i="1" dirty="0">
                <a:solidFill>
                  <a:srgbClr val="1D2452"/>
                </a:solidFill>
                <a:effectLst/>
                <a:latin typeface="Inter"/>
              </a:rPr>
              <a:t>at the end</a:t>
            </a:r>
            <a:r>
              <a:rPr lang="en-US" b="0" i="0" dirty="0">
                <a:solidFill>
                  <a:srgbClr val="1D2452"/>
                </a:solidFill>
                <a:effectLst/>
                <a:latin typeface="Inter"/>
              </a:rPr>
              <a:t> of the procurement process, it is a sourcing task to judge the suppliers’ performance and decide whether to continue the relationship.</a:t>
            </a:r>
          </a:p>
          <a:p>
            <a:pPr algn="l"/>
            <a:r>
              <a:rPr lang="en-US" b="0" i="0" dirty="0">
                <a:solidFill>
                  <a:srgbClr val="1D2452"/>
                </a:solidFill>
                <a:effectLst/>
                <a:latin typeface="Inter"/>
              </a:rPr>
              <a:t>Unlike sourcing, </a:t>
            </a:r>
            <a:r>
              <a:rPr lang="en-US" b="1" i="0" dirty="0">
                <a:solidFill>
                  <a:srgbClr val="1D2452"/>
                </a:solidFill>
                <a:effectLst/>
                <a:latin typeface="Inter"/>
              </a:rPr>
              <a:t>procurement is an end-to-end process</a:t>
            </a:r>
            <a:r>
              <a:rPr lang="en-US" b="0" i="0" dirty="0">
                <a:solidFill>
                  <a:srgbClr val="1D2452"/>
                </a:solidFill>
                <a:effectLst/>
                <a:latin typeface="Inter"/>
              </a:rPr>
              <a:t> covering all the activities before, during, and after the purchase.</a:t>
            </a:r>
          </a:p>
          <a:p>
            <a:pPr algn="l"/>
            <a:r>
              <a:rPr lang="en-US" b="1" i="0" dirty="0">
                <a:solidFill>
                  <a:srgbClr val="1D2452"/>
                </a:solidFill>
                <a:effectLst/>
                <a:latin typeface="Literata"/>
              </a:rPr>
              <a:t>Goals and Focus</a:t>
            </a:r>
          </a:p>
          <a:p>
            <a:pPr algn="l"/>
            <a:r>
              <a:rPr lang="en-US" b="0" i="0" dirty="0">
                <a:solidFill>
                  <a:srgbClr val="1D2452"/>
                </a:solidFill>
                <a:effectLst/>
                <a:latin typeface="Inter"/>
              </a:rPr>
              <a:t>Sourcing is a strategic process with long-term goals such as creating relationships with the most suitable suppliers and building and maintaining a resilient supply chain.</a:t>
            </a:r>
          </a:p>
          <a:p>
            <a:pPr algn="l"/>
            <a:r>
              <a:rPr lang="en-US" b="0" i="0" dirty="0">
                <a:solidFill>
                  <a:srgbClr val="1D2452"/>
                </a:solidFill>
                <a:effectLst/>
                <a:latin typeface="Inter"/>
              </a:rPr>
              <a:t>The procurement process, on the contrary, combines strategic (</a:t>
            </a:r>
            <a:r>
              <a:rPr lang="en-US" b="0" i="1" dirty="0">
                <a:solidFill>
                  <a:srgbClr val="1D2452"/>
                </a:solidFill>
                <a:effectLst/>
                <a:latin typeface="Inter"/>
              </a:rPr>
              <a:t>sourcing and supplier relationship management</a:t>
            </a:r>
            <a:r>
              <a:rPr lang="en-US" b="0" i="0" dirty="0">
                <a:solidFill>
                  <a:srgbClr val="1D2452"/>
                </a:solidFill>
                <a:effectLst/>
                <a:latin typeface="Inter"/>
              </a:rPr>
              <a:t>) and tactical (</a:t>
            </a:r>
            <a:r>
              <a:rPr lang="en-US" b="0" i="1" dirty="0">
                <a:solidFill>
                  <a:srgbClr val="1D2452"/>
                </a:solidFill>
                <a:effectLst/>
                <a:latin typeface="Inter"/>
              </a:rPr>
              <a:t>purchasing</a:t>
            </a:r>
            <a:r>
              <a:rPr lang="en-US" b="0" i="0" dirty="0">
                <a:solidFill>
                  <a:srgbClr val="1D2452"/>
                </a:solidFill>
                <a:effectLst/>
                <a:latin typeface="Inter"/>
              </a:rPr>
              <a:t>) components.</a:t>
            </a:r>
          </a:p>
          <a:p>
            <a:pPr algn="l"/>
            <a:r>
              <a:rPr lang="en-US" b="0" i="0" dirty="0">
                <a:solidFill>
                  <a:srgbClr val="1D2452"/>
                </a:solidFill>
                <a:effectLst/>
                <a:latin typeface="Inter"/>
              </a:rPr>
              <a:t>It mainly concerns itself with buying high-quality goods and services for the lowest price and satisfying internal requirements.</a:t>
            </a:r>
          </a:p>
          <a:p>
            <a:pPr algn="l"/>
            <a:r>
              <a:rPr lang="en-US" b="0" i="0" dirty="0">
                <a:solidFill>
                  <a:srgbClr val="1D2452"/>
                </a:solidFill>
                <a:effectLst/>
                <a:latin typeface="Inter"/>
              </a:rPr>
              <a:t>Simply put, sourcing focuses on </a:t>
            </a:r>
            <a:r>
              <a:rPr lang="en-US" b="1" i="0" dirty="0">
                <a:solidFill>
                  <a:srgbClr val="1D2452"/>
                </a:solidFill>
                <a:effectLst/>
                <a:latin typeface="Inter"/>
              </a:rPr>
              <a:t>who</a:t>
            </a:r>
            <a:r>
              <a:rPr lang="en-US" b="0" i="0" dirty="0">
                <a:solidFill>
                  <a:srgbClr val="1D2452"/>
                </a:solidFill>
                <a:effectLst/>
                <a:latin typeface="Inter"/>
              </a:rPr>
              <a:t> provides the commodities, while procurement — on </a:t>
            </a:r>
            <a:r>
              <a:rPr lang="en-US" b="1" i="0" dirty="0">
                <a:solidFill>
                  <a:srgbClr val="1D2452"/>
                </a:solidFill>
                <a:effectLst/>
                <a:latin typeface="Inter"/>
              </a:rPr>
              <a:t>what and how</a:t>
            </a:r>
            <a:r>
              <a:rPr lang="en-US" b="0" i="0" dirty="0">
                <a:solidFill>
                  <a:srgbClr val="1D2452"/>
                </a:solidFill>
                <a:effectLst/>
                <a:latin typeface="Inter"/>
              </a:rPr>
              <a:t> has to be purchased.</a:t>
            </a:r>
          </a:p>
          <a:p>
            <a:pPr algn="l"/>
            <a:r>
              <a:rPr lang="en-US" b="1" i="0" dirty="0">
                <a:solidFill>
                  <a:srgbClr val="1D2452"/>
                </a:solidFill>
                <a:effectLst/>
                <a:latin typeface="Literata"/>
              </a:rPr>
              <a:t>Function</a:t>
            </a:r>
          </a:p>
          <a:p>
            <a:pPr algn="l">
              <a:buFont typeface="+mj-lt"/>
              <a:buAutoNum type="arabicPeriod"/>
            </a:pPr>
            <a:r>
              <a:rPr lang="en-US" b="1" i="0" dirty="0">
                <a:solidFill>
                  <a:srgbClr val="1D2452"/>
                </a:solidFill>
                <a:effectLst/>
                <a:latin typeface="Inter"/>
              </a:rPr>
              <a:t>Sourcing supports procurement by building supply chains and systems for procurement professionals to use.</a:t>
            </a:r>
            <a:endParaRPr lang="en-US" b="0" i="0" dirty="0">
              <a:solidFill>
                <a:srgbClr val="1D2452"/>
              </a:solidFill>
              <a:effectLst/>
              <a:latin typeface="Inter"/>
            </a:endParaRPr>
          </a:p>
          <a:p>
            <a:pPr algn="l"/>
            <a:r>
              <a:rPr lang="en-US" b="0" i="0" dirty="0">
                <a:solidFill>
                  <a:srgbClr val="1D2452"/>
                </a:solidFill>
                <a:effectLst/>
                <a:latin typeface="Inter"/>
              </a:rPr>
              <a:t>Sourcing specialists develop vendor relations, while the procurement team leverages these relationships to obtain desired products.</a:t>
            </a:r>
          </a:p>
          <a:p>
            <a:pPr algn="l"/>
            <a:r>
              <a:rPr lang="en-US" b="0" i="0" dirty="0">
                <a:solidFill>
                  <a:srgbClr val="1D2452"/>
                </a:solidFill>
                <a:effectLst/>
                <a:latin typeface="Inter"/>
              </a:rPr>
              <a:t>Thus, sourcing makes the flow of supplies possible, whereas procurement aims at streamlining and optimizing this flow.</a:t>
            </a:r>
          </a:p>
          <a:p>
            <a:pPr algn="l"/>
            <a:r>
              <a:rPr lang="en-US" b="0" i="0" dirty="0">
                <a:solidFill>
                  <a:srgbClr val="1D2452"/>
                </a:solidFill>
                <a:effectLst/>
                <a:latin typeface="Inter"/>
              </a:rPr>
              <a:t>Besides, the sourcing team agrees on the pricing and quantity of the product with suppliers.</a:t>
            </a:r>
          </a:p>
          <a:p>
            <a:pPr algn="l"/>
            <a:r>
              <a:rPr lang="en-US" b="0" i="0" dirty="0">
                <a:solidFill>
                  <a:srgbClr val="1D2452"/>
                </a:solidFill>
                <a:effectLst/>
                <a:latin typeface="Inter"/>
              </a:rPr>
              <a:t>Then, the procurement department uses that information to forecast the spend and determine how much budget to allocate for buying a certain quantity of goods.</a:t>
            </a:r>
          </a:p>
          <a:p>
            <a:pPr algn="l"/>
            <a:r>
              <a:rPr lang="en-US" b="0" i="0" dirty="0">
                <a:solidFill>
                  <a:srgbClr val="1D2452"/>
                </a:solidFill>
                <a:effectLst/>
                <a:latin typeface="Inter"/>
              </a:rPr>
              <a:t>To sum up, sourcing develops a foundation for procurement to fulfill its aim.</a:t>
            </a:r>
          </a:p>
          <a:p>
            <a:pPr algn="l">
              <a:buFont typeface="+mj-lt"/>
              <a:buAutoNum type="arabicPeriod"/>
            </a:pPr>
            <a:br>
              <a:rPr lang="en-US" b="0" i="0" dirty="0">
                <a:solidFill>
                  <a:srgbClr val="1D2452"/>
                </a:solidFill>
                <a:effectLst/>
                <a:latin typeface="Inter"/>
              </a:rPr>
            </a:br>
            <a:r>
              <a:rPr lang="en-US" b="1" i="0" dirty="0">
                <a:solidFill>
                  <a:srgbClr val="1D2452"/>
                </a:solidFill>
                <a:effectLst/>
                <a:latin typeface="Inter"/>
              </a:rPr>
              <a:t>Procurement provides information for sourcing.</a:t>
            </a:r>
            <a:endParaRPr lang="en-US" b="0" i="0" dirty="0">
              <a:solidFill>
                <a:srgbClr val="1D2452"/>
              </a:solidFill>
              <a:effectLst/>
              <a:latin typeface="Inter"/>
            </a:endParaRPr>
          </a:p>
          <a:p>
            <a:pPr algn="l"/>
            <a:r>
              <a:rPr lang="en-US" b="0" i="0" dirty="0">
                <a:solidFill>
                  <a:srgbClr val="1D2452"/>
                </a:solidFill>
                <a:effectLst/>
                <a:latin typeface="Inter"/>
              </a:rPr>
              <a:t>Just as procurement is impossible without sourcing, sourcing can’t function correctly without data from procurement specialists.</a:t>
            </a:r>
          </a:p>
          <a:p>
            <a:pPr algn="l"/>
            <a:r>
              <a:rPr lang="en-US" b="0" i="0" dirty="0">
                <a:solidFill>
                  <a:srgbClr val="1D2452"/>
                </a:solidFill>
                <a:effectLst/>
                <a:latin typeface="Inter"/>
              </a:rPr>
              <a:t>Procurement managers gather information on supplier performance during the purchasing process, and the sourcing team uses it to evaluate vendors and either continue working with them or terminate the contract.</a:t>
            </a:r>
          </a:p>
          <a:p>
            <a:pPr algn="l"/>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3</a:t>
            </a:fld>
            <a:endParaRPr lang="en-IN"/>
          </a:p>
        </p:txBody>
      </p:sp>
    </p:spTree>
    <p:extLst>
      <p:ext uri="{BB962C8B-B14F-4D97-AF65-F5344CB8AC3E}">
        <p14:creationId xmlns:p14="http://schemas.microsoft.com/office/powerpoint/2010/main" val="418629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71E4B"/>
                </a:solidFill>
                <a:effectLst/>
                <a:latin typeface="CircularStd-Bold"/>
              </a:rPr>
              <a:t>7 Steps to Create an Effective Sourcing Strategy</a:t>
            </a:r>
          </a:p>
          <a:p>
            <a:pPr algn="l"/>
            <a:r>
              <a:rPr lang="en-US" b="0" i="0" dirty="0">
                <a:solidFill>
                  <a:srgbClr val="071E4B"/>
                </a:solidFill>
                <a:effectLst/>
                <a:latin typeface="CircularStd-Book"/>
              </a:rPr>
              <a:t>Given the benefits of strategic sourcing, it would be tempting to implement a sourcing strategy for your organization at the earliest. However, it follows a systematic 7-step plan, which flows as follows:</a:t>
            </a:r>
          </a:p>
          <a:p>
            <a:pPr algn="l">
              <a:buFont typeface="+mj-lt"/>
              <a:buNone/>
            </a:pPr>
            <a:r>
              <a:rPr lang="en-US" b="1" i="0" u="sng" dirty="0">
                <a:solidFill>
                  <a:srgbClr val="071E4B"/>
                </a:solidFill>
                <a:effectLst/>
                <a:latin typeface="CircularStd-bold"/>
              </a:rPr>
              <a:t>Analyzing Business Spends</a:t>
            </a:r>
          </a:p>
          <a:p>
            <a:pPr algn="l">
              <a:buFont typeface="+mj-lt"/>
              <a:buNone/>
            </a:pPr>
            <a:r>
              <a:rPr lang="en-US" b="0" i="0" dirty="0">
                <a:solidFill>
                  <a:srgbClr val="071E4B"/>
                </a:solidFill>
                <a:effectLst/>
                <a:latin typeface="CircularStd-Book"/>
              </a:rPr>
              <a:t>The first stage of strategic sourcing process-building pertains to identifying the key spend areas prevailing across the organization and categorizing them into critical/non-critical, domestic/international, direct/indirect spendings, etc. By using these categories, businesses can carry out risk analysis and prioritize the sourcing activities to develop the sourcing strategy.</a:t>
            </a:r>
          </a:p>
          <a:p>
            <a:pPr algn="l">
              <a:buFont typeface="+mj-lt"/>
              <a:buNone/>
            </a:pPr>
            <a:r>
              <a:rPr lang="en-US" b="0" i="0" dirty="0">
                <a:solidFill>
                  <a:srgbClr val="071E4B"/>
                </a:solidFill>
                <a:effectLst/>
                <a:latin typeface="CircularStd-Book"/>
              </a:rPr>
              <a:t>Ask questions about </a:t>
            </a:r>
          </a:p>
          <a:p>
            <a:pPr algn="l">
              <a:buFont typeface="+mj-lt"/>
              <a:buNone/>
            </a:pPr>
            <a:r>
              <a:rPr lang="en-US" b="0" i="0" dirty="0">
                <a:solidFill>
                  <a:srgbClr val="071E4B"/>
                </a:solidFill>
                <a:effectLst/>
                <a:latin typeface="CircularStd-Book"/>
              </a:rPr>
              <a:t>Product– what are the products we wish to buy, what are its applications in the final products, </a:t>
            </a:r>
          </a:p>
          <a:p>
            <a:pPr algn="l">
              <a:buFont typeface="+mj-lt"/>
              <a:buNone/>
            </a:pPr>
            <a:r>
              <a:rPr lang="en-US" b="0" i="0" dirty="0">
                <a:solidFill>
                  <a:srgbClr val="071E4B"/>
                </a:solidFill>
                <a:effectLst/>
                <a:latin typeface="CircularStd-Book"/>
              </a:rPr>
              <a:t>Price– price in the market?, any substitute product available?, </a:t>
            </a:r>
          </a:p>
          <a:p>
            <a:pPr algn="l">
              <a:buFont typeface="+mj-lt"/>
              <a:buNone/>
            </a:pPr>
            <a:r>
              <a:rPr lang="en-US" b="0" i="0" dirty="0">
                <a:solidFill>
                  <a:srgbClr val="071E4B"/>
                </a:solidFill>
                <a:effectLst/>
                <a:latin typeface="CircularStd-Book"/>
              </a:rPr>
              <a:t>Qty’s – how much to buy, when, do we have any timeliness?</a:t>
            </a:r>
          </a:p>
          <a:p>
            <a:pPr algn="l">
              <a:buFont typeface="+mj-lt"/>
              <a:buNone/>
            </a:pPr>
            <a:r>
              <a:rPr lang="en-US" b="0" i="0" dirty="0">
                <a:solidFill>
                  <a:srgbClr val="071E4B"/>
                </a:solidFill>
                <a:effectLst/>
                <a:latin typeface="CircularStd-Book"/>
              </a:rPr>
              <a:t>Supplier’s – who are we buying from? Capacity, capability, technical competency, financial capability?, Does he have the technical and competent team members to handle our production and quality requirement’s?</a:t>
            </a:r>
          </a:p>
          <a:p>
            <a:pPr algn="l">
              <a:buFont typeface="+mj-lt"/>
              <a:buNone/>
            </a:pPr>
            <a:r>
              <a:rPr lang="en-US" b="0" i="0" dirty="0">
                <a:solidFill>
                  <a:srgbClr val="071E4B"/>
                </a:solidFill>
                <a:effectLst/>
                <a:latin typeface="CircularStd-Book"/>
              </a:rPr>
              <a:t>Delivery performance– Suppliers delivery performance? Timely delivery, Quality, Qty fulfilment?</a:t>
            </a:r>
          </a:p>
          <a:p>
            <a:pPr algn="l">
              <a:buFont typeface="+mj-lt"/>
              <a:buNone/>
            </a:pPr>
            <a:r>
              <a:rPr lang="en-US" b="1" i="0" u="sng" dirty="0">
                <a:solidFill>
                  <a:srgbClr val="071E4B"/>
                </a:solidFill>
                <a:effectLst/>
                <a:latin typeface="CircularStd-bold"/>
              </a:rPr>
              <a:t>Developing a Sourcing Strategy</a:t>
            </a:r>
          </a:p>
          <a:p>
            <a:pPr algn="l">
              <a:buFont typeface="+mj-lt"/>
              <a:buAutoNum type="alphaLcPeriod"/>
            </a:pPr>
            <a:r>
              <a:rPr lang="en-US" b="0" i="0" dirty="0">
                <a:solidFill>
                  <a:srgbClr val="071E4B"/>
                </a:solidFill>
                <a:effectLst/>
                <a:latin typeface="CircularStd-Book"/>
              </a:rPr>
              <a:t>Now that you have all your spending categorized and prioritized, you can map the corresponding business requirements that necessitate the spending, timelines for fulfilling these requirements, and the communication workflow for keeping all stakeholders on the same page. This document acts as your backbone and blueprint for the sourcing process and strategy.</a:t>
            </a:r>
          </a:p>
          <a:p>
            <a:pPr algn="l">
              <a:buFont typeface="+mj-lt"/>
              <a:buNone/>
            </a:pPr>
            <a:r>
              <a:rPr lang="en-US" b="1" i="0" u="sng" dirty="0">
                <a:solidFill>
                  <a:srgbClr val="071E4B"/>
                </a:solidFill>
                <a:effectLst/>
                <a:latin typeface="CircularStd-bold"/>
              </a:rPr>
              <a:t>Researching the Supplier Market</a:t>
            </a:r>
          </a:p>
          <a:p>
            <a:pPr algn="l">
              <a:buFont typeface="+mj-lt"/>
              <a:buAutoNum type="alphaLcPeriod"/>
            </a:pPr>
            <a:r>
              <a:rPr lang="en-US" b="0" i="0" dirty="0">
                <a:solidFill>
                  <a:srgbClr val="071E4B"/>
                </a:solidFill>
                <a:effectLst/>
                <a:latin typeface="CircularStd-Book"/>
              </a:rPr>
              <a:t>After carrying out all the homework internally, it is time to step out and analyze the market. Take stock of the current and future suppliers and record their profiles. Get an in-depth understanding of their market standing, historical industrial performance, revenue or market share, and any other risks or opportunities.</a:t>
            </a:r>
          </a:p>
          <a:p>
            <a:pPr algn="l">
              <a:buFont typeface="+mj-lt"/>
              <a:buNone/>
            </a:pPr>
            <a:r>
              <a:rPr lang="en-US" b="1" i="0" u="sng" dirty="0">
                <a:solidFill>
                  <a:srgbClr val="071E4B"/>
                </a:solidFill>
                <a:effectLst/>
                <a:latin typeface="CircularStd-bold"/>
              </a:rPr>
              <a:t>Collecting Supplier Information</a:t>
            </a:r>
          </a:p>
          <a:p>
            <a:pPr algn="l">
              <a:buFont typeface="+mj-lt"/>
              <a:buAutoNum type="alphaLcPeriod"/>
            </a:pPr>
            <a:r>
              <a:rPr lang="en-US" b="0" i="0" dirty="0">
                <a:solidFill>
                  <a:srgbClr val="071E4B"/>
                </a:solidFill>
                <a:effectLst/>
                <a:latin typeface="CircularStd-Book"/>
              </a:rPr>
              <a:t>To support the information collected in the previous stage, you will need complete supplier information. For this purpose, you can request for RFQs/RFIs/RFPs from suppliers. Ensure that you explicitly state your business requirements so that suppliers can submit accurate information relating to it. Collect and collate this data in a master list so that all the information is readily available.</a:t>
            </a:r>
          </a:p>
          <a:p>
            <a:pPr algn="l">
              <a:buFont typeface="+mj-lt"/>
              <a:buNone/>
            </a:pPr>
            <a:r>
              <a:rPr lang="en-US" b="1" i="0" u="sng" dirty="0">
                <a:solidFill>
                  <a:srgbClr val="071E4B"/>
                </a:solidFill>
                <a:effectLst/>
                <a:latin typeface="CircularStd-bold"/>
              </a:rPr>
              <a:t>Selecting and Contracting Suppliers</a:t>
            </a:r>
          </a:p>
          <a:p>
            <a:pPr algn="l">
              <a:buFont typeface="+mj-lt"/>
              <a:buNone/>
            </a:pPr>
            <a:r>
              <a:rPr lang="en-US" b="0" i="0" dirty="0">
                <a:solidFill>
                  <a:srgbClr val="071E4B"/>
                </a:solidFill>
                <a:effectLst/>
                <a:latin typeface="CircularStd-Book"/>
              </a:rPr>
              <a:t>By now, your business must already have a few selection parameters to select the ideal supplier. Apply those as filters to shortlist the prospective suppliers from your master list. Ideally, you will want someone delivering high quality and maximum cost savings. When you narrow down on the ideal supplier, initiate the onboarding and contracting process.</a:t>
            </a:r>
          </a:p>
          <a:p>
            <a:pPr algn="l">
              <a:buFont typeface="+mj-lt"/>
              <a:buNone/>
            </a:pPr>
            <a:r>
              <a:rPr lang="en-US" b="1" i="0" u="sng" dirty="0">
                <a:solidFill>
                  <a:srgbClr val="071E4B"/>
                </a:solidFill>
                <a:effectLst/>
                <a:latin typeface="CircularStd-bold"/>
              </a:rPr>
              <a:t>Measuring Supplier Performance</a:t>
            </a:r>
          </a:p>
          <a:p>
            <a:pPr algn="l">
              <a:buFont typeface="+mj-lt"/>
              <a:buAutoNum type="alphaLcPeriod"/>
            </a:pPr>
            <a:r>
              <a:rPr lang="en-US" b="0" i="0" dirty="0">
                <a:solidFill>
                  <a:srgbClr val="071E4B"/>
                </a:solidFill>
                <a:effectLst/>
                <a:latin typeface="CircularStd-Book"/>
              </a:rPr>
              <a:t>Strategic sourcing does not end merely at choosing the supplier. It is a sustained ongoing process that also delves into measuring the supplier performance with respect to the organizational requirements. Identify the areas of improvement and track the supplier performance periodically to locate sourcing risks and potential disruptions.</a:t>
            </a:r>
          </a:p>
          <a:p>
            <a:pPr algn="l">
              <a:buFont typeface="+mj-lt"/>
              <a:buNone/>
            </a:pPr>
            <a:r>
              <a:rPr lang="en-US" b="1" i="0" u="sng" dirty="0">
                <a:solidFill>
                  <a:srgbClr val="071E4B"/>
                </a:solidFill>
                <a:effectLst/>
                <a:latin typeface="CircularStd-bold"/>
              </a:rPr>
              <a:t>Introducing Supplier Relationship Management</a:t>
            </a:r>
          </a:p>
          <a:p>
            <a:pPr algn="l">
              <a:buFont typeface="+mj-lt"/>
              <a:buNone/>
            </a:pPr>
            <a:r>
              <a:rPr lang="en-US" b="0" i="0" dirty="0">
                <a:solidFill>
                  <a:srgbClr val="071E4B"/>
                </a:solidFill>
                <a:effectLst/>
                <a:latin typeface="CircularStd-Book"/>
              </a:rPr>
              <a:t>Finally, having a Supplier Relationship Management (SRM) tool can be highly effective in maintaining cordial and fruitful relations between businesses and suppliers. It opens up a two-way process where both stakeholders benefit from the association. SRM lays the groundwork for collaborative action and adds more value to the otherwise dry customer-buyer relationship.</a:t>
            </a:r>
          </a:p>
          <a:p>
            <a:br>
              <a:rPr lang="en-US" dirty="0"/>
            </a:br>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4</a:t>
            </a:fld>
            <a:endParaRPr lang="en-IN"/>
          </a:p>
        </p:txBody>
      </p:sp>
    </p:spTree>
    <p:extLst>
      <p:ext uri="{BB962C8B-B14F-4D97-AF65-F5344CB8AC3E}">
        <p14:creationId xmlns:p14="http://schemas.microsoft.com/office/powerpoint/2010/main" val="428584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5</a:t>
            </a:fld>
            <a:endParaRPr lang="en-IN"/>
          </a:p>
        </p:txBody>
      </p:sp>
    </p:spTree>
    <p:extLst>
      <p:ext uri="{BB962C8B-B14F-4D97-AF65-F5344CB8AC3E}">
        <p14:creationId xmlns:p14="http://schemas.microsoft.com/office/powerpoint/2010/main" val="207399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444444"/>
                </a:solidFill>
                <a:effectLst/>
                <a:latin typeface="Open Sans" panose="020B0606030504020204" pitchFamily="34" charset="0"/>
              </a:rPr>
              <a:t>INTRODUCTION AND MEANING OF MATERIAL CONTROL</a:t>
            </a:r>
            <a:br>
              <a:rPr lang="en-US" b="0" i="0" dirty="0">
                <a:solidFill>
                  <a:srgbClr val="444444"/>
                </a:solidFill>
                <a:effectLst/>
                <a:latin typeface="Open Sans" panose="020B0606030504020204" pitchFamily="34" charset="0"/>
              </a:rPr>
            </a:br>
            <a:r>
              <a:rPr lang="en-US" b="0" i="0" dirty="0">
                <a:solidFill>
                  <a:srgbClr val="444444"/>
                </a:solidFill>
                <a:effectLst/>
                <a:latin typeface="Open Sans" panose="020B0606030504020204" pitchFamily="34" charset="0"/>
              </a:rPr>
              <a:t>Material management is a function responsible for-coordination of planning, sourcing, purchasing, moving, storing, and controlling materials. Objective is to minimize the material procurement and stock holding costs. &amp; material cost control to be effective, it involves the cooperation of various departments.</a:t>
            </a:r>
            <a:br>
              <a:rPr lang="en-US" b="0" i="0" dirty="0">
                <a:solidFill>
                  <a:srgbClr val="444444"/>
                </a:solidFill>
                <a:effectLst/>
                <a:latin typeface="Open Sans" panose="020B0606030504020204" pitchFamily="34" charset="0"/>
              </a:rPr>
            </a:br>
            <a:endParaRPr lang="en-US" b="0" i="0" dirty="0">
              <a:solidFill>
                <a:srgbClr val="444444"/>
              </a:solidFill>
              <a:effectLst/>
              <a:latin typeface="Open Sans" panose="020B0606030504020204" pitchFamily="34" charset="0"/>
            </a:endParaRPr>
          </a:p>
          <a:p>
            <a:pPr algn="just"/>
            <a:r>
              <a:rPr lang="en-US" b="0" i="0" u="none" strike="noStrike" dirty="0">
                <a:solidFill>
                  <a:srgbClr val="FFFFFF"/>
                </a:solidFill>
                <a:effectLst/>
                <a:latin typeface="Open Sans" panose="020B0606030504020204" pitchFamily="34" charset="0"/>
                <a:hlinkClick r:id="rId3" tooltip="FEATURES OF MATERIAL CONTROL"/>
              </a:rPr>
              <a:t>3</a:t>
            </a:r>
            <a:r>
              <a:rPr lang="en-US" b="1" i="0" dirty="0">
                <a:solidFill>
                  <a:srgbClr val="444444"/>
                </a:solidFill>
                <a:effectLst/>
                <a:latin typeface="Open Sans" panose="020B0606030504020204" pitchFamily="34" charset="0"/>
              </a:rPr>
              <a:t>FEATURES OF MATERIAL CONTROL</a:t>
            </a:r>
            <a:br>
              <a:rPr lang="en-US" b="0" i="0" dirty="0">
                <a:solidFill>
                  <a:srgbClr val="444444"/>
                </a:solidFill>
                <a:effectLst/>
                <a:latin typeface="Open Sans" panose="020B0606030504020204" pitchFamily="34" charset="0"/>
              </a:rPr>
            </a:br>
            <a:r>
              <a:rPr lang="en-US" b="0" i="0" dirty="0">
                <a:solidFill>
                  <a:srgbClr val="444444"/>
                </a:solidFill>
                <a:effectLst/>
                <a:latin typeface="Open Sans" panose="020B0606030504020204" pitchFamily="34" charset="0"/>
              </a:rPr>
              <a:t>The quality and specification of materials</a:t>
            </a:r>
          </a:p>
          <a:p>
            <a:pPr algn="just"/>
            <a:r>
              <a:rPr lang="en-US" b="0" i="0" dirty="0">
                <a:solidFill>
                  <a:srgbClr val="444444"/>
                </a:solidFill>
                <a:effectLst/>
                <a:latin typeface="Open Sans" panose="020B0606030504020204" pitchFamily="34" charset="0"/>
              </a:rPr>
              <a:t>Material control aims for Purchasing at minimum price and avoids urgent purchases</a:t>
            </a:r>
          </a:p>
          <a:p>
            <a:pPr algn="just"/>
            <a:r>
              <a:rPr lang="en-US" b="0" i="0" dirty="0">
                <a:solidFill>
                  <a:srgbClr val="444444"/>
                </a:solidFill>
                <a:effectLst/>
                <a:latin typeface="Open Sans" panose="020B0606030504020204" pitchFamily="34" charset="0"/>
              </a:rPr>
              <a:t>Storage of material or running out of stock will be avoided, </a:t>
            </a:r>
          </a:p>
          <a:p>
            <a:pPr algn="just"/>
            <a:r>
              <a:rPr lang="en-US" b="0" i="0" dirty="0">
                <a:solidFill>
                  <a:srgbClr val="444444"/>
                </a:solidFill>
                <a:effectLst/>
                <a:latin typeface="Open Sans" panose="020B0606030504020204" pitchFamily="34" charset="0"/>
              </a:rPr>
              <a:t>Wastage and losses shall be avoided. </a:t>
            </a:r>
          </a:p>
          <a:p>
            <a:pPr algn="just"/>
            <a:r>
              <a:rPr lang="en-US" b="0" i="0" dirty="0">
                <a:solidFill>
                  <a:srgbClr val="444444"/>
                </a:solidFill>
                <a:effectLst/>
                <a:latin typeface="Open Sans" panose="020B0606030504020204" pitchFamily="34" charset="0"/>
              </a:rPr>
              <a:t>Materials are classified and accounted.</a:t>
            </a:r>
            <a:br>
              <a:rPr lang="en-US" b="0" i="0" dirty="0">
                <a:solidFill>
                  <a:srgbClr val="444444"/>
                </a:solidFill>
                <a:effectLst/>
                <a:latin typeface="Open Sans" panose="020B0606030504020204" pitchFamily="34" charset="0"/>
              </a:rPr>
            </a:br>
            <a:endParaRPr lang="en-US" b="0" i="0" dirty="0">
              <a:solidFill>
                <a:srgbClr val="444444"/>
              </a:solidFill>
              <a:effectLst/>
              <a:latin typeface="Open Sans" panose="020B0606030504020204" pitchFamily="34" charset="0"/>
            </a:endParaRPr>
          </a:p>
          <a:p>
            <a:pPr algn="just"/>
            <a:r>
              <a:rPr lang="en-US" b="0" i="0" u="none" strike="noStrike" dirty="0">
                <a:solidFill>
                  <a:srgbClr val="FFFFFF"/>
                </a:solidFill>
                <a:effectLst/>
                <a:latin typeface="Open Sans" panose="020B0606030504020204" pitchFamily="34" charset="0"/>
                <a:hlinkClick r:id="rId4" tooltip="NEED FOR MATERIAL CONTROL OR OBJECTIVES"/>
              </a:rPr>
              <a:t>4</a:t>
            </a:r>
            <a:r>
              <a:rPr lang="en-US" b="0" i="0" dirty="0">
                <a:solidFill>
                  <a:srgbClr val="444444"/>
                </a:solidFill>
                <a:effectLst/>
                <a:latin typeface="Open Sans" panose="020B0606030504020204" pitchFamily="34" charset="0"/>
              </a:rPr>
              <a:t> </a:t>
            </a:r>
            <a:r>
              <a:rPr lang="en-US" b="1" i="0" dirty="0">
                <a:solidFill>
                  <a:srgbClr val="444444"/>
                </a:solidFill>
                <a:effectLst/>
                <a:latin typeface="Open Sans" panose="020B0606030504020204" pitchFamily="34" charset="0"/>
              </a:rPr>
              <a:t>NEED FOR MATERIAL CONTROL OR OBJECTIVES</a:t>
            </a:r>
            <a:br>
              <a:rPr lang="en-US" b="0" i="0" dirty="0">
                <a:solidFill>
                  <a:srgbClr val="444444"/>
                </a:solidFill>
                <a:effectLst/>
                <a:latin typeface="Open Sans" panose="020B0606030504020204" pitchFamily="34" charset="0"/>
              </a:rPr>
            </a:br>
            <a:r>
              <a:rPr lang="en-US" b="0" i="0" dirty="0">
                <a:solidFill>
                  <a:srgbClr val="444444"/>
                </a:solidFill>
                <a:effectLst/>
                <a:latin typeface="Open Sans" panose="020B0606030504020204" pitchFamily="34" charset="0"/>
              </a:rPr>
              <a:t>Availability of materials</a:t>
            </a:r>
          </a:p>
          <a:p>
            <a:pPr algn="just"/>
            <a:r>
              <a:rPr lang="en-US" b="0" i="0" dirty="0">
                <a:solidFill>
                  <a:srgbClr val="444444"/>
                </a:solidFill>
                <a:effectLst/>
                <a:latin typeface="Open Sans" panose="020B0606030504020204" pitchFamily="34" charset="0"/>
              </a:rPr>
              <a:t>No excessive investment in materials</a:t>
            </a:r>
          </a:p>
          <a:p>
            <a:pPr algn="just"/>
            <a:r>
              <a:rPr lang="en-US" b="0" i="0" dirty="0">
                <a:solidFill>
                  <a:srgbClr val="444444"/>
                </a:solidFill>
                <a:effectLst/>
                <a:latin typeface="Open Sans" panose="020B0606030504020204" pitchFamily="34" charset="0"/>
              </a:rPr>
              <a:t>Reasonable price</a:t>
            </a:r>
          </a:p>
          <a:p>
            <a:pPr algn="just"/>
            <a:r>
              <a:rPr lang="en-US" b="0" i="0" dirty="0">
                <a:solidFill>
                  <a:srgbClr val="444444"/>
                </a:solidFill>
                <a:effectLst/>
                <a:latin typeface="Open Sans" panose="020B0606030504020204" pitchFamily="34" charset="0"/>
              </a:rPr>
              <a:t>Minimum wastage</a:t>
            </a:r>
          </a:p>
          <a:p>
            <a:pPr algn="just"/>
            <a:r>
              <a:rPr lang="en-US" b="0" i="0" dirty="0">
                <a:solidFill>
                  <a:srgbClr val="444444"/>
                </a:solidFill>
                <a:effectLst/>
                <a:latin typeface="Open Sans" panose="020B0606030504020204" pitchFamily="34" charset="0"/>
              </a:rPr>
              <a:t>Risks of spoilage and obsolescence</a:t>
            </a:r>
          </a:p>
          <a:p>
            <a:pPr algn="just"/>
            <a:r>
              <a:rPr lang="en-US" b="0" i="0" dirty="0">
                <a:solidFill>
                  <a:srgbClr val="444444"/>
                </a:solidFill>
                <a:effectLst/>
                <a:latin typeface="Open Sans" panose="020B0606030504020204" pitchFamily="34" charset="0"/>
              </a:rPr>
              <a:t>Information about availability of materials</a:t>
            </a:r>
          </a:p>
          <a:p>
            <a:pPr algn="just"/>
            <a:r>
              <a:rPr lang="en-US" b="0" i="0" dirty="0">
                <a:solidFill>
                  <a:srgbClr val="444444"/>
                </a:solidFill>
                <a:effectLst/>
                <a:latin typeface="Open Sans" panose="020B0606030504020204" pitchFamily="34" charset="0"/>
              </a:rPr>
              <a:t>Material can be easily misappropriated</a:t>
            </a:r>
          </a:p>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6</a:t>
            </a:fld>
            <a:endParaRPr lang="en-IN"/>
          </a:p>
        </p:txBody>
      </p:sp>
    </p:spTree>
    <p:extLst>
      <p:ext uri="{BB962C8B-B14F-4D97-AF65-F5344CB8AC3E}">
        <p14:creationId xmlns:p14="http://schemas.microsoft.com/office/powerpoint/2010/main" val="80533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7</a:t>
            </a:fld>
            <a:endParaRPr lang="en-IN"/>
          </a:p>
        </p:txBody>
      </p:sp>
    </p:spTree>
    <p:extLst>
      <p:ext uri="{BB962C8B-B14F-4D97-AF65-F5344CB8AC3E}">
        <p14:creationId xmlns:p14="http://schemas.microsoft.com/office/powerpoint/2010/main" val="259425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000000"/>
                </a:solidFill>
                <a:effectLst/>
                <a:latin typeface="Roboto" panose="02000000000000000000" pitchFamily="2" charset="0"/>
              </a:rPr>
              <a:t>RIGHT ATTITUDE</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Developing the right attitude, too, is necessary as one often comes across such statement: ‘Purchasing knows the price of everything and value of nothing’; ‘We buy price and not cost’; ‘When will our order placers become purchase managers?’; ‘Purchasing acts like a post box’. Therefore, purchasing should keep ‘progress’ as its key activity and should be future-oriented. The purchase manager should be innovative and his long-term objective should be to minimize the cost of the ultimate product. He will be able to achieve this if he aims himself with techniques, such as, value analysis, materials intelligence, purchases research, SWOT analysis, purchase budget lead time analysis, etc.</a:t>
            </a:r>
          </a:p>
          <a:p>
            <a:pPr algn="l"/>
            <a:r>
              <a:rPr lang="en-US" b="1" i="1" dirty="0">
                <a:solidFill>
                  <a:srgbClr val="000000"/>
                </a:solidFill>
                <a:effectLst/>
                <a:latin typeface="Roboto" panose="02000000000000000000" pitchFamily="2" charset="0"/>
              </a:rPr>
              <a:t>RIGHT CONTRACTS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buyer has to adopt separate policies and procedures for capital and consumer items. He should be able to distinguish between indigenous and international purchasing procedures. He should be aware of the legal and contractual aspects in international practices.</a:t>
            </a:r>
          </a:p>
          <a:p>
            <a:pPr algn="l"/>
            <a:r>
              <a:rPr lang="en-US" b="1" i="1" dirty="0">
                <a:solidFill>
                  <a:srgbClr val="000000"/>
                </a:solidFill>
                <a:effectLst/>
                <a:latin typeface="Roboto" panose="02000000000000000000" pitchFamily="2" charset="0"/>
              </a:rPr>
              <a:t>RIGHT MATERIAL</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Right type of material required for the production is an important parameter in purchasing. Techniques, such as, value analysis will enable the buyer to locate the right material.</a:t>
            </a:r>
          </a:p>
          <a:p>
            <a:pPr algn="l"/>
            <a:r>
              <a:rPr lang="en-US" b="1" i="1" dirty="0">
                <a:solidFill>
                  <a:srgbClr val="000000"/>
                </a:solidFill>
                <a:effectLst/>
                <a:latin typeface="Roboto" panose="02000000000000000000" pitchFamily="2" charset="0"/>
              </a:rPr>
              <a:t>RIGHT TRANSPORTATION</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Right mode of transportation has to be identified as this forms a critical segment in the cost profile of an item. It is an established fact that the cost of the shipping of ore, gravel, sand, etc., is normally more than the cost of the item itself.</a:t>
            </a:r>
          </a:p>
          <a:p>
            <a:pPr algn="l"/>
            <a:r>
              <a:rPr lang="en-US" b="1" i="1" dirty="0">
                <a:solidFill>
                  <a:srgbClr val="000000"/>
                </a:solidFill>
                <a:effectLst/>
                <a:latin typeface="Roboto" panose="02000000000000000000" pitchFamily="2" charset="0"/>
              </a:rPr>
              <a:t>RIGHT PLACE OF DELIVERY</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Specifying the right place of delivery, like head office or works, would often minimize the handling and transportation cost.</a:t>
            </a:r>
          </a:p>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8</a:t>
            </a:fld>
            <a:endParaRPr lang="en-IN"/>
          </a:p>
        </p:txBody>
      </p:sp>
    </p:spTree>
    <p:extLst>
      <p:ext uri="{BB962C8B-B14F-4D97-AF65-F5344CB8AC3E}">
        <p14:creationId xmlns:p14="http://schemas.microsoft.com/office/powerpoint/2010/main" val="251959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000000"/>
                </a:solidFill>
                <a:effectLst/>
                <a:latin typeface="Roboto" panose="02000000000000000000" pitchFamily="2" charset="0"/>
              </a:rPr>
              <a:t>RECOGNITION OF THE NEED</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initiation of procedure starts with the recognition of the need by the needy section. The demand is lodged with the purchase department in the prescribed Purchase Requisition Form forwarded by the authorized person either directly or through the Stores Department. The purchase requisition clearly specifies the details, such as, specification of materials, quality and quantity, suggested supplier, etc. Generally, the low value sundries and items of common use are purchased for stock while costlier and special items are purchased according the production </a:t>
            </a:r>
            <a:r>
              <a:rPr lang="en-US" b="0" i="0" dirty="0" err="1">
                <a:solidFill>
                  <a:srgbClr val="000000"/>
                </a:solidFill>
                <a:effectLst/>
                <a:latin typeface="Roboto" panose="02000000000000000000" pitchFamily="2" charset="0"/>
              </a:rPr>
              <a:t>programmes</a:t>
            </a:r>
            <a:r>
              <a:rPr lang="en-US" b="0" i="0" dirty="0">
                <a:solidFill>
                  <a:srgbClr val="000000"/>
                </a:solidFill>
                <a:effectLst/>
                <a:latin typeface="Roboto" panose="02000000000000000000" pitchFamily="2" charset="0"/>
              </a:rPr>
              <a:t>. Generally, the corporate level executives are authorized signatories to such demands. Such purchases are approved by the Board of Directors. The reference of the approval is made on requisition and a copy of the requisition is sent to the secretary for the purpose of overall planning and budgeting.</a:t>
            </a:r>
          </a:p>
          <a:p>
            <a:pPr algn="l"/>
            <a:r>
              <a:rPr lang="en-US" b="1" i="1" dirty="0">
                <a:solidFill>
                  <a:srgbClr val="000000"/>
                </a:solidFill>
                <a:effectLst/>
                <a:latin typeface="Roboto" panose="02000000000000000000" pitchFamily="2" charset="0"/>
              </a:rPr>
              <a:t>THE SELECTION OF THE SUPPLIER</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process of selection of supplier involves two basic aspects: searching for all possible sources and short listing out of the identified sources. The complete information about the supplier is available from various sources, such as, trade directories, advertisement in trade journals, direct mailing by the suppliers, interview with suppliers, salesmen, suggestions from business associates, visit to trade fair, participation in industries convention, etc. Identification of more and more sources helps in selecting better and economical supplier. It should be noted that the low bidder is not always the best bidder. When everything except price is equal, the low bidder will be selected. The important considerations in the selection are the price, ability to supply the required quantity, maintenance of quality standards, financial standing etc. It should be noted that it is not necessary to go for this process for all types of purchases. For the repetitive orders and for the purchases of low-value, small lot items, generally the previous suppliers with good records are preferred.</a:t>
            </a:r>
          </a:p>
          <a:p>
            <a:pPr algn="l"/>
            <a:r>
              <a:rPr lang="en-US" b="1" i="1" dirty="0">
                <a:solidFill>
                  <a:srgbClr val="000000"/>
                </a:solidFill>
                <a:effectLst/>
                <a:latin typeface="Roboto" panose="02000000000000000000" pitchFamily="2" charset="0"/>
              </a:rPr>
              <a:t>PLACING THE ORDER</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Once the supplier is selected the next step is to place the purchase order. Purchase order is a letter sent to the supplier asking to supply the said material. At least six copies of purchase order are prepared by the purchase section and each copy is separately signed by the purchase officer. Out these copies, one copy each is sent to store-keeper, supplier, accounts section, inspection department and to the department placing the requisition and one copy is retained by the purchase department for record.</a:t>
            </a:r>
          </a:p>
          <a:p>
            <a:pPr algn="l"/>
            <a:r>
              <a:rPr lang="en-US" b="1" i="1" dirty="0">
                <a:solidFill>
                  <a:srgbClr val="000000"/>
                </a:solidFill>
                <a:effectLst/>
                <a:latin typeface="Roboto" panose="02000000000000000000" pitchFamily="2" charset="0"/>
              </a:rPr>
              <a:t>FOLLOW UP OF THE ORDER</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Follow-up procedure should be employed wherever the costs and risks resulting from the delayed deliveries of materials are greater than the cost of follow-up procedure, the follow-up procedure tries to see that the purchase order is confirmed by the supplier and the delivery is promised. It is also necessary to review the outstanding orders at regular intervals and to communicate with the supplier in case of need. Generally, a routine urge is made to the supplier by sending a printed post card or a circular letter asking him to confirm that the delivery is on the way or will be made as per agreement. In absence of any reply or unsatisfactory reply, the supplier may be contact through personal letter, phone, telegram and/or even personal visit.</a:t>
            </a:r>
          </a:p>
          <a:p>
            <a:pPr algn="l"/>
            <a:r>
              <a:rPr lang="en-US" b="1" i="1" dirty="0">
                <a:solidFill>
                  <a:srgbClr val="000000"/>
                </a:solidFill>
                <a:effectLst/>
                <a:latin typeface="Roboto" panose="02000000000000000000" pitchFamily="2" charset="0"/>
              </a:rPr>
              <a:t>RCEIVING AND INSPECTION OF THE MATERIALS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receiving department receives the materials supplied by the vendor. The quantity are verified and tallied with the purchase order. The receipt of the materials is recorded on the specially designed receiving slips or forms which also specify the name of the vendor and the purchase order number. It also records any discrepancy, damaged condition of the consignment or inferiority of the materials. The purchase department is informed immediately about the receipt of the materials. Usually a copy of the receiving slip is sent to the purchase department.</a:t>
            </a:r>
          </a:p>
          <a:p>
            <a:pPr algn="l"/>
            <a:r>
              <a:rPr lang="en-US" b="1" i="1" dirty="0">
                <a:solidFill>
                  <a:srgbClr val="000000"/>
                </a:solidFill>
                <a:effectLst/>
                <a:latin typeface="Roboto" panose="02000000000000000000" pitchFamily="2" charset="0"/>
              </a:rPr>
              <a:t>PAYMENT OF THE INVOICE</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When the goods are received in satisfactory condition, the invoice is checked before it is approved for the payment. The invoice is checked to see that the goods were duly authorized to purchase, they were properly ordered, they are priced as per the agreed terms, the quantity and quality confirm to the order, the calculations are arithmetically correct </a:t>
            </a:r>
            <a:r>
              <a:rPr lang="en-US" b="0" i="0" dirty="0" err="1">
                <a:solidFill>
                  <a:srgbClr val="000000"/>
                </a:solidFill>
                <a:effectLst/>
                <a:latin typeface="Roboto" panose="02000000000000000000" pitchFamily="2" charset="0"/>
              </a:rPr>
              <a:t>etc</a:t>
            </a:r>
            <a:endParaRPr lang="en-US" b="0" i="0" dirty="0">
              <a:solidFill>
                <a:srgbClr val="000000"/>
              </a:solidFill>
              <a:effectLst/>
              <a:latin typeface="Roboto" panose="02000000000000000000" pitchFamily="2" charset="0"/>
            </a:endParaRPr>
          </a:p>
          <a:p>
            <a:pPr algn="l"/>
            <a:r>
              <a:rPr lang="en-US" b="1" i="1" dirty="0">
                <a:solidFill>
                  <a:srgbClr val="000000"/>
                </a:solidFill>
                <a:effectLst/>
                <a:latin typeface="Roboto" panose="02000000000000000000" pitchFamily="2" charset="0"/>
              </a:rPr>
              <a:t>MINTENANCE OF THE RECORDS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Maintenance of the records is an important part and parcel of the efficient purchase function. In the industrial firms, most of the purchases are repeat orders and hence the past records serve as a good guide for the future action. They are very useful for deciding the timings of the purchases and in selecting the best source of the supply.</a:t>
            </a:r>
          </a:p>
          <a:p>
            <a:pPr algn="l"/>
            <a:r>
              <a:rPr lang="en-US" b="1" i="1" dirty="0">
                <a:solidFill>
                  <a:srgbClr val="000000"/>
                </a:solidFill>
                <a:effectLst/>
                <a:latin typeface="Roboto" panose="02000000000000000000" pitchFamily="2" charset="0"/>
              </a:rPr>
              <a:t>MAINTENANCE OF VENDO RELATIONS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quantum and frequency of the transactions with the same key suppliers provide a platform for the purchase department to establish and maintain good relations with them. Good relations develop mutual trust and confidence in the course of the time which is beneficial to both the parties. The efficiency of the purchase department can be measured by the amount of the goodwill it has with its suppliers.</a:t>
            </a:r>
          </a:p>
          <a:p>
            <a:pPr algn="l"/>
            <a:r>
              <a:rPr lang="en-US" b="1" i="0" dirty="0">
                <a:solidFill>
                  <a:srgbClr val="000000"/>
                </a:solidFill>
                <a:effectLst/>
                <a:latin typeface="Roboto" panose="02000000000000000000" pitchFamily="2" charset="0"/>
              </a:rPr>
              <a:t>Selection of Suppliers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Selection of the right supplier is the responsibility of the purchase department. It can contribute substantially to the fundamental objectives of the business enterprise. Different strategies are required for acquiring different types of materials. The selection of supplier for standardized products will differ from non-standardized products. Following factors are considered for the selection of suppliers:</a:t>
            </a:r>
          </a:p>
          <a:p>
            <a:pPr algn="l"/>
            <a:r>
              <a:rPr lang="en-US" b="1" i="1" dirty="0">
                <a:solidFill>
                  <a:srgbClr val="000000"/>
                </a:solidFill>
                <a:effectLst/>
                <a:latin typeface="Roboto" panose="02000000000000000000" pitchFamily="2" charset="0"/>
              </a:rPr>
              <a:t>SOURCES OF SUPPLIER</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best buying is possible only when the decision maker is familiar with all possible sources of supply and their respective terms and conditions. The purchase department should try to locate the appropriate sources of the supplier of various types of materials. This is known as ‘survey stage’. A survey of the following will help in developing the possible sources of supply:</a:t>
            </a:r>
          </a:p>
          <a:p>
            <a:pPr algn="l"/>
            <a:br>
              <a:rPr lang="en-US" b="0" i="0" dirty="0">
                <a:solidFill>
                  <a:srgbClr val="000000"/>
                </a:solidFill>
                <a:effectLst/>
                <a:latin typeface="Roboto" panose="02000000000000000000" pitchFamily="2" charset="0"/>
              </a:rPr>
            </a:br>
            <a:endParaRPr lang="en-US" b="0" i="0" dirty="0">
              <a:solidFill>
                <a:srgbClr val="000000"/>
              </a:solidFill>
              <a:effectLst/>
              <a:latin typeface="Roboto" panose="02000000000000000000" pitchFamily="2" charset="0"/>
            </a:endParaRPr>
          </a:p>
          <a:p>
            <a:pPr marL="742950" lvl="1" indent="-285750" algn="l">
              <a:buFont typeface="+mj-lt"/>
              <a:buAutoNum type="arabicPeriod"/>
            </a:pPr>
            <a:r>
              <a:rPr lang="en-US" b="0" i="0" dirty="0">
                <a:solidFill>
                  <a:srgbClr val="000000"/>
                </a:solidFill>
                <a:effectLst/>
                <a:latin typeface="Roboto" panose="02000000000000000000" pitchFamily="2" charset="0"/>
              </a:rPr>
              <a:t>Specialized trade directories.</a:t>
            </a:r>
          </a:p>
          <a:p>
            <a:pPr marL="742950" lvl="1" indent="-285750" algn="l">
              <a:buFont typeface="+mj-lt"/>
              <a:buAutoNum type="arabicPeriod"/>
            </a:pPr>
            <a:r>
              <a:rPr lang="en-US" b="0" i="0" dirty="0">
                <a:solidFill>
                  <a:srgbClr val="000000"/>
                </a:solidFill>
                <a:effectLst/>
                <a:latin typeface="Roboto" panose="02000000000000000000" pitchFamily="2" charset="0"/>
              </a:rPr>
              <a:t>Assistance of professional bodies or consultants.</a:t>
            </a:r>
          </a:p>
          <a:p>
            <a:pPr marL="742950" lvl="1" indent="-285750" algn="l">
              <a:buFont typeface="+mj-lt"/>
              <a:buAutoNum type="arabicPeriod"/>
            </a:pPr>
            <a:r>
              <a:rPr lang="en-US" b="0" i="0" dirty="0">
                <a:solidFill>
                  <a:srgbClr val="000000"/>
                </a:solidFill>
                <a:effectLst/>
                <a:latin typeface="Roboto" panose="02000000000000000000" pitchFamily="2" charset="0"/>
              </a:rPr>
              <a:t>The buyer’s guide or purchase handbook.</a:t>
            </a:r>
          </a:p>
          <a:p>
            <a:pPr marL="742950" lvl="1" indent="-285750" algn="l">
              <a:buFont typeface="+mj-lt"/>
              <a:buAutoNum type="arabicPeriod"/>
            </a:pPr>
            <a:r>
              <a:rPr lang="en-US" b="0" i="0" dirty="0">
                <a:solidFill>
                  <a:srgbClr val="000000"/>
                </a:solidFill>
                <a:effectLst/>
                <a:latin typeface="Roboto" panose="02000000000000000000" pitchFamily="2" charset="0"/>
              </a:rPr>
              <a:t>The manufacturer’s or distributor’s catalogue.</a:t>
            </a:r>
          </a:p>
          <a:p>
            <a:pPr marL="742950" lvl="1" indent="-285750" algn="l">
              <a:buFont typeface="+mj-lt"/>
              <a:buAutoNum type="arabicPeriod"/>
            </a:pPr>
            <a:r>
              <a:rPr lang="en-US" b="0" i="0" dirty="0">
                <a:solidFill>
                  <a:srgbClr val="000000"/>
                </a:solidFill>
                <a:effectLst/>
                <a:latin typeface="Roboto" panose="02000000000000000000" pitchFamily="2" charset="0"/>
              </a:rPr>
              <a:t>Advertisements in dailies.</a:t>
            </a:r>
          </a:p>
          <a:p>
            <a:pPr marL="742950" lvl="1" indent="-285750" algn="l">
              <a:buFont typeface="+mj-lt"/>
              <a:buAutoNum type="arabicPeriod"/>
            </a:pPr>
            <a:r>
              <a:rPr lang="en-US" b="0" i="0" dirty="0">
                <a:solidFill>
                  <a:srgbClr val="000000"/>
                </a:solidFill>
                <a:effectLst/>
                <a:latin typeface="Roboto" panose="02000000000000000000" pitchFamily="2" charset="0"/>
              </a:rPr>
              <a:t>Advertisement in specialized trade journals.</a:t>
            </a:r>
          </a:p>
          <a:p>
            <a:pPr marL="742950" lvl="1" indent="-285750" algn="l">
              <a:buFont typeface="+mj-lt"/>
              <a:buAutoNum type="arabicPeriod"/>
            </a:pPr>
            <a:r>
              <a:rPr lang="en-US" b="0" i="0" dirty="0">
                <a:solidFill>
                  <a:srgbClr val="000000"/>
                </a:solidFill>
                <a:effectLst/>
                <a:latin typeface="Roboto" panose="02000000000000000000" pitchFamily="2" charset="0"/>
              </a:rPr>
              <a:t>Trade fair exhibitions.</a:t>
            </a:r>
          </a:p>
          <a:p>
            <a:pPr algn="l"/>
            <a:r>
              <a:rPr lang="en-US" b="1" i="1" dirty="0">
                <a:solidFill>
                  <a:srgbClr val="000000"/>
                </a:solidFill>
                <a:effectLst/>
                <a:latin typeface="Roboto" panose="02000000000000000000" pitchFamily="2" charset="0"/>
              </a:rPr>
              <a:t>DEVELOPMENT OF APPROVED LIST OF SUPPLIERS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survey stage highlights the existence of the source. A business inquiry is made with the appropriate supplier. It is known as ‘Inquiry Stage’. Here a short listing is made out of the given sources of suppliers in terms of production facilities and capacity, financial standing, product quality, possibility of timely supply, technical competence, manufacturing efficiency, general business policies followed, standing in the industry, competitive attitude, and interest in buying orders etc.</a:t>
            </a:r>
          </a:p>
          <a:p>
            <a:pPr algn="l"/>
            <a:r>
              <a:rPr lang="en-US" b="1" i="1" dirty="0">
                <a:solidFill>
                  <a:srgbClr val="000000"/>
                </a:solidFill>
                <a:effectLst/>
                <a:latin typeface="Roboto" panose="02000000000000000000" pitchFamily="2" charset="0"/>
              </a:rPr>
              <a:t>EVALUATION AND SELECTION OF THE SUPPLIER</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purchase policy and procedure differ according to the type of items to be purchased. Hence, evolution and selection of the supplier differ accordingly. In the ‘purchasing handbook’ edited by </a:t>
            </a:r>
            <a:r>
              <a:rPr lang="en-US" b="0" i="0" dirty="0" err="1">
                <a:solidFill>
                  <a:srgbClr val="000000"/>
                </a:solidFill>
                <a:effectLst/>
                <a:latin typeface="Roboto" panose="02000000000000000000" pitchFamily="2" charset="0"/>
              </a:rPr>
              <a:t>Aljian</a:t>
            </a:r>
            <a:r>
              <a:rPr lang="en-US" b="0" i="0" dirty="0">
                <a:solidFill>
                  <a:srgbClr val="000000"/>
                </a:solidFill>
                <a:effectLst/>
                <a:latin typeface="Roboto" panose="02000000000000000000" pitchFamily="2" charset="0"/>
              </a:rPr>
              <a:t>, it has been described that the following variables to be considered while evaluating the quotations of the suppliers:</a:t>
            </a:r>
          </a:p>
          <a:p>
            <a:pPr algn="l"/>
            <a:r>
              <a:rPr lang="en-US" b="1" i="1" dirty="0">
                <a:solidFill>
                  <a:srgbClr val="000000"/>
                </a:solidFill>
                <a:effectLst/>
                <a:latin typeface="Roboto" panose="02000000000000000000" pitchFamily="2" charset="0"/>
              </a:rPr>
              <a:t>Cost Factors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Price, transportation cost, installation cost if any, tooling and other operations cost, incidence of sales tax and excise duty, terms of payment and cash discount are considered in cost factor.</a:t>
            </a:r>
          </a:p>
          <a:p>
            <a:pPr algn="l"/>
            <a:r>
              <a:rPr lang="en-US" b="1" i="1" dirty="0">
                <a:solidFill>
                  <a:srgbClr val="000000"/>
                </a:solidFill>
                <a:effectLst/>
                <a:latin typeface="Roboto" panose="02000000000000000000" pitchFamily="2" charset="0"/>
              </a:rPr>
              <a:t>Delivery</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Routing and F.O.B. terms are important in determining the point at which the title to the goods passes from vendor to the buyer and the responsibility for the payment of the payment charges.</a:t>
            </a:r>
          </a:p>
          <a:p>
            <a:pPr algn="l"/>
            <a:r>
              <a:rPr lang="en-US" b="1" i="1" dirty="0">
                <a:solidFill>
                  <a:srgbClr val="000000"/>
                </a:solidFill>
                <a:effectLst/>
                <a:latin typeface="Roboto" panose="02000000000000000000" pitchFamily="2" charset="0"/>
              </a:rPr>
              <a:t>Design and Specification Factors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Specification compliance, specification deviations, specification advantages, important dimensions and weights are considered in line with the demonstration of sample, experience of other users, after sale services etc.</a:t>
            </a:r>
          </a:p>
          <a:p>
            <a:pPr algn="l"/>
            <a:r>
              <a:rPr lang="en-US" b="1" i="1" dirty="0">
                <a:solidFill>
                  <a:srgbClr val="000000"/>
                </a:solidFill>
                <a:effectLst/>
                <a:latin typeface="Roboto" panose="02000000000000000000" pitchFamily="2" charset="0"/>
              </a:rPr>
              <a:t>Legal Factors</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Legal factors include warranty, cancellation provision, patent protection, public liability, federal laws and reputation compliance.</a:t>
            </a:r>
          </a:p>
          <a:p>
            <a:pPr algn="l"/>
            <a:r>
              <a:rPr lang="en-US" b="1" i="1" dirty="0">
                <a:solidFill>
                  <a:srgbClr val="000000"/>
                </a:solidFill>
                <a:effectLst/>
                <a:latin typeface="Roboto" panose="02000000000000000000" pitchFamily="2" charset="0"/>
              </a:rPr>
              <a:t>Vendor Rating</a:t>
            </a:r>
            <a:br>
              <a:rPr lang="en-US" b="0" i="0" dirty="0">
                <a:solidFill>
                  <a:srgbClr val="000000"/>
                </a:solidFill>
                <a:effectLst/>
                <a:latin typeface="Roboto" panose="02000000000000000000" pitchFamily="2" charset="0"/>
              </a:rPr>
            </a:br>
            <a:r>
              <a:rPr lang="en-US" b="0" i="0" dirty="0">
                <a:solidFill>
                  <a:srgbClr val="000000"/>
                </a:solidFill>
                <a:effectLst/>
                <a:latin typeface="Roboto" panose="02000000000000000000" pitchFamily="2" charset="0"/>
              </a:rPr>
              <a:t>The evaluation of supplier or vendor rating provides valuable information which help in improving the quality of the decision. In the vendor rating three basic aspects are considered namely quality, service and price. How much weight should be given to each of these factors is a matter of judgment and is decided according to the specific need of the organization. Quality would be the main consideration in the manufacturing of the electrical </a:t>
            </a:r>
            <a:r>
              <a:rPr lang="en-US" b="0" i="0" dirty="0" err="1">
                <a:solidFill>
                  <a:srgbClr val="000000"/>
                </a:solidFill>
                <a:effectLst/>
                <a:latin typeface="Roboto" panose="02000000000000000000" pitchFamily="2" charset="0"/>
              </a:rPr>
              <a:t>equipments</a:t>
            </a:r>
            <a:r>
              <a:rPr lang="en-US" b="0" i="0" dirty="0">
                <a:solidFill>
                  <a:srgbClr val="000000"/>
                </a:solidFill>
                <a:effectLst/>
                <a:latin typeface="Roboto" panose="02000000000000000000" pitchFamily="2" charset="0"/>
              </a:rPr>
              <a:t> while price would be the prime consideration in the product having a tense competitive market and for a company procuring its requirements under the blanket contract with agreed price, the supplier rating would be done on the basis of two variables namely quality and delivery.</a:t>
            </a:r>
          </a:p>
          <a:p>
            <a:endParaRPr lang="en-IN" dirty="0"/>
          </a:p>
        </p:txBody>
      </p:sp>
      <p:sp>
        <p:nvSpPr>
          <p:cNvPr id="4" name="Slide Number Placeholder 3"/>
          <p:cNvSpPr>
            <a:spLocks noGrp="1"/>
          </p:cNvSpPr>
          <p:nvPr>
            <p:ph type="sldNum" sz="quarter" idx="5"/>
          </p:nvPr>
        </p:nvSpPr>
        <p:spPr/>
        <p:txBody>
          <a:bodyPr/>
          <a:lstStyle/>
          <a:p>
            <a:fld id="{B06162BD-A1AC-4ED3-BFE4-4A0390B9B1E4}" type="slidenum">
              <a:rPr lang="en-IN" smtClean="0"/>
              <a:t>9</a:t>
            </a:fld>
            <a:endParaRPr lang="en-IN"/>
          </a:p>
        </p:txBody>
      </p:sp>
    </p:spTree>
    <p:extLst>
      <p:ext uri="{BB962C8B-B14F-4D97-AF65-F5344CB8AC3E}">
        <p14:creationId xmlns:p14="http://schemas.microsoft.com/office/powerpoint/2010/main" val="202853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A185-45E5-C8E1-9048-7F14D9CD2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335989F-9882-D379-1843-2B8FFF6A0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2249EEB-DB26-78AE-437A-483B98D6EBB6}"/>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FBEB735C-FB08-FA81-96DD-BE56CA97DC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39FA18-17F9-478C-FCF5-AB523481568C}"/>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93894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57D1-DD36-4510-3C9E-9221C1D1A76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7377961-138C-8DFE-EDB0-55A53B830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F1A6B6-ED31-277F-3FBD-0CC8C2144D5D}"/>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934BB61C-55B6-2247-8429-EC159429C8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7DB86F-81FA-F6E1-9748-15807D963672}"/>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144545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83219-D67E-22A9-0D20-4059426207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1972F9-E715-A3F8-E93B-07894A80D4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F18992-7DD7-8AD2-8C9A-FB2012122DB6}"/>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9C82267E-C9A2-D13C-AC98-9B35335157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D9F8B13-2F12-BE12-12EE-6C75E51201AF}"/>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90693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2FFB-D1FF-1CB2-AE00-6480B98199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E9C191-AC5C-C16C-5764-11B5A37EC9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55EC87-99FC-4822-FF93-1DBCAFACC1FC}"/>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BF0520EB-0E24-D370-DA17-C39297B4E9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808F4E-4055-E507-13E6-B3549F7F0856}"/>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10005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5DA1-D373-9869-2B1B-A8107FA481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B671207-D951-F224-2795-08656A9BB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B218C-057D-D6A1-951F-EBEC204AB9D1}"/>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FE1864DE-0A17-8DF8-238F-BE25EC7F8C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D6D898-647B-620D-6F10-3BEE2D00F705}"/>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221725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4DCD-35F9-6870-30D3-B4F7D43153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4D9B8B3-3117-8C99-54F4-7535CF140A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C3EF97-0620-302E-13E5-EA2BB3CBBF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EB73E24-3DA6-9D0F-45EA-AF3FC497FD29}"/>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6" name="Footer Placeholder 5">
            <a:extLst>
              <a:ext uri="{FF2B5EF4-FFF2-40B4-BE49-F238E27FC236}">
                <a16:creationId xmlns:a16="http://schemas.microsoft.com/office/drawing/2014/main" id="{25F15FF6-EE50-C7EC-301C-5062344E898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E221CE0-915E-B656-E020-0FCF57973869}"/>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169057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6E2-42DE-1114-4DAF-39F08531C7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DBE8069-22BD-1075-236B-D9B927726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8BB45-91E4-70E6-6922-EBBBA179E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F26D057-77BC-56C2-A5E7-63523A8CB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3ADCD9-2E58-CAB4-D452-1970514BA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FFA9868-907A-5401-91D6-03994D497AA5}"/>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8" name="Footer Placeholder 7">
            <a:extLst>
              <a:ext uri="{FF2B5EF4-FFF2-40B4-BE49-F238E27FC236}">
                <a16:creationId xmlns:a16="http://schemas.microsoft.com/office/drawing/2014/main" id="{5E5E913A-F02C-3D1A-7A84-8F6B998D29C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37C2ABC-ACE8-326D-A602-C7A63F805C57}"/>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359323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768F-549E-88C2-B8E6-65927E71E8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573E4F4-358E-CBEB-164B-9A41A72AA2F8}"/>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4" name="Footer Placeholder 3">
            <a:extLst>
              <a:ext uri="{FF2B5EF4-FFF2-40B4-BE49-F238E27FC236}">
                <a16:creationId xmlns:a16="http://schemas.microsoft.com/office/drawing/2014/main" id="{F62C61F7-95D4-BD3F-9672-D2A5AE69CF7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8D9C20-34EC-A00E-8A37-52A20C2F1ABE}"/>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148617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A8E37-0E5F-470E-DFE0-4E8B52FF5372}"/>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3" name="Footer Placeholder 2">
            <a:extLst>
              <a:ext uri="{FF2B5EF4-FFF2-40B4-BE49-F238E27FC236}">
                <a16:creationId xmlns:a16="http://schemas.microsoft.com/office/drawing/2014/main" id="{E00A4197-49AB-69B8-C3FD-E353DB19BA7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F46A3ED-348E-38AB-1661-401E0E447B9B}"/>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336838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C549-56AD-37BC-E96D-387D9D43B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4A84372-3D1D-9987-5E04-8CEC7A264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A03619-0B20-95FB-4A77-B6C8C39E7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B369F-4269-974F-87B6-BB9329E60B9E}"/>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6" name="Footer Placeholder 5">
            <a:extLst>
              <a:ext uri="{FF2B5EF4-FFF2-40B4-BE49-F238E27FC236}">
                <a16:creationId xmlns:a16="http://schemas.microsoft.com/office/drawing/2014/main" id="{EB5CD198-B290-D219-E755-3148EECF53B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EB79E6-13DE-588B-753D-A6569059E559}"/>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234462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EB3C-8B1E-C635-5FE6-551598587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FA11DB7-2AB7-F53A-3C2A-7E07EEB1F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3C3554-5115-B075-2451-FF35B69D7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40661-9899-DC09-5995-EA522AB27F23}"/>
              </a:ext>
            </a:extLst>
          </p:cNvPr>
          <p:cNvSpPr>
            <a:spLocks noGrp="1"/>
          </p:cNvSpPr>
          <p:nvPr>
            <p:ph type="dt" sz="half" idx="10"/>
          </p:nvPr>
        </p:nvSpPr>
        <p:spPr/>
        <p:txBody>
          <a:bodyPr/>
          <a:lstStyle/>
          <a:p>
            <a:fld id="{E0936796-1569-4CED-B7A7-CD1316F14D3F}" type="datetimeFigureOut">
              <a:rPr lang="en-IN" smtClean="0"/>
              <a:t>12-11-2022</a:t>
            </a:fld>
            <a:endParaRPr lang="en-IN"/>
          </a:p>
        </p:txBody>
      </p:sp>
      <p:sp>
        <p:nvSpPr>
          <p:cNvPr id="6" name="Footer Placeholder 5">
            <a:extLst>
              <a:ext uri="{FF2B5EF4-FFF2-40B4-BE49-F238E27FC236}">
                <a16:creationId xmlns:a16="http://schemas.microsoft.com/office/drawing/2014/main" id="{3FC153C4-60CA-C8CA-516E-7EA40CC128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D2701B-6F55-C271-1916-5A7118CDF239}"/>
              </a:ext>
            </a:extLst>
          </p:cNvPr>
          <p:cNvSpPr>
            <a:spLocks noGrp="1"/>
          </p:cNvSpPr>
          <p:nvPr>
            <p:ph type="sldNum" sz="quarter" idx="12"/>
          </p:nvPr>
        </p:nvSpPr>
        <p:spPr/>
        <p:txBody>
          <a:bodyPr/>
          <a:lstStyle/>
          <a:p>
            <a:fld id="{7B982F35-F768-4593-8DD1-3D4F7C7A1EC0}" type="slidenum">
              <a:rPr lang="en-IN" smtClean="0"/>
              <a:t>‹#›</a:t>
            </a:fld>
            <a:endParaRPr lang="en-IN"/>
          </a:p>
        </p:txBody>
      </p:sp>
    </p:spTree>
    <p:extLst>
      <p:ext uri="{BB962C8B-B14F-4D97-AF65-F5344CB8AC3E}">
        <p14:creationId xmlns:p14="http://schemas.microsoft.com/office/powerpoint/2010/main" val="416481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6002E-96E1-52C6-2855-14831373A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3F01AF-30A4-943C-6B6D-B6C55D283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3A1FFF-D1F6-8610-38C4-50C49B5B7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36796-1569-4CED-B7A7-CD1316F14D3F}" type="datetimeFigureOut">
              <a:rPr lang="en-IN" smtClean="0"/>
              <a:t>12-11-2022</a:t>
            </a:fld>
            <a:endParaRPr lang="en-IN"/>
          </a:p>
        </p:txBody>
      </p:sp>
      <p:sp>
        <p:nvSpPr>
          <p:cNvPr id="5" name="Footer Placeholder 4">
            <a:extLst>
              <a:ext uri="{FF2B5EF4-FFF2-40B4-BE49-F238E27FC236}">
                <a16:creationId xmlns:a16="http://schemas.microsoft.com/office/drawing/2014/main" id="{C89FAB06-43E3-7576-1223-03C83C3F5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D8C15CC-3E25-8FF1-DFCC-3DF2BA762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82F35-F768-4593-8DD1-3D4F7C7A1EC0}" type="slidenum">
              <a:rPr lang="en-IN" smtClean="0"/>
              <a:t>‹#›</a:t>
            </a:fld>
            <a:endParaRPr lang="en-IN"/>
          </a:p>
        </p:txBody>
      </p:sp>
    </p:spTree>
    <p:extLst>
      <p:ext uri="{BB962C8B-B14F-4D97-AF65-F5344CB8AC3E}">
        <p14:creationId xmlns:p14="http://schemas.microsoft.com/office/powerpoint/2010/main" val="53735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in/nitin-athavle-a0860a4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Strategic Sourcing          &amp;                       Inventory Management</a:t>
            </a:r>
            <a:endParaRPr lang="en-IN" sz="2800" dirty="0"/>
          </a:p>
        </p:txBody>
      </p:sp>
      <p:pic>
        <p:nvPicPr>
          <p:cNvPr id="3" name="Picture 2">
            <a:extLst>
              <a:ext uri="{FF2B5EF4-FFF2-40B4-BE49-F238E27FC236}">
                <a16:creationId xmlns:a16="http://schemas.microsoft.com/office/drawing/2014/main" id="{4669F52E-B0A9-69D2-291A-5CAA16E9C1B3}"/>
              </a:ext>
            </a:extLst>
          </p:cNvPr>
          <p:cNvPicPr>
            <a:picLocks noChangeAspect="1"/>
          </p:cNvPicPr>
          <p:nvPr/>
        </p:nvPicPr>
        <p:blipFill>
          <a:blip r:embed="rId3"/>
          <a:stretch>
            <a:fillRect/>
          </a:stretch>
        </p:blipFill>
        <p:spPr>
          <a:xfrm>
            <a:off x="1006332" y="1268947"/>
            <a:ext cx="3798869" cy="3106405"/>
          </a:xfrm>
          <a:prstGeom prst="rect">
            <a:avLst/>
          </a:prstGeom>
        </p:spPr>
      </p:pic>
      <p:pic>
        <p:nvPicPr>
          <p:cNvPr id="4" name="Picture 3">
            <a:extLst>
              <a:ext uri="{FF2B5EF4-FFF2-40B4-BE49-F238E27FC236}">
                <a16:creationId xmlns:a16="http://schemas.microsoft.com/office/drawing/2014/main" id="{0ADA823E-BC97-D789-2147-A8841DF376B9}"/>
              </a:ext>
            </a:extLst>
          </p:cNvPr>
          <p:cNvPicPr>
            <a:picLocks noChangeAspect="1"/>
          </p:cNvPicPr>
          <p:nvPr/>
        </p:nvPicPr>
        <p:blipFill>
          <a:blip r:embed="rId4"/>
          <a:stretch>
            <a:fillRect/>
          </a:stretch>
        </p:blipFill>
        <p:spPr>
          <a:xfrm>
            <a:off x="7201227" y="1684908"/>
            <a:ext cx="3798869" cy="2583790"/>
          </a:xfrm>
          <a:prstGeom prst="rect">
            <a:avLst/>
          </a:prstGeom>
        </p:spPr>
      </p:pic>
      <p:pic>
        <p:nvPicPr>
          <p:cNvPr id="5" name="Picture 4">
            <a:extLst>
              <a:ext uri="{FF2B5EF4-FFF2-40B4-BE49-F238E27FC236}">
                <a16:creationId xmlns:a16="http://schemas.microsoft.com/office/drawing/2014/main" id="{F7064F51-56BB-9D19-6F96-4AC6F4919BDF}"/>
              </a:ext>
            </a:extLst>
          </p:cNvPr>
          <p:cNvPicPr>
            <a:picLocks noChangeAspect="1"/>
          </p:cNvPicPr>
          <p:nvPr/>
        </p:nvPicPr>
        <p:blipFill>
          <a:blip r:embed="rId5"/>
          <a:stretch>
            <a:fillRect/>
          </a:stretch>
        </p:blipFill>
        <p:spPr>
          <a:xfrm>
            <a:off x="7543323" y="4925067"/>
            <a:ext cx="3114675" cy="1466850"/>
          </a:xfrm>
          <a:prstGeom prst="rect">
            <a:avLst/>
          </a:prstGeom>
        </p:spPr>
      </p:pic>
      <p:pic>
        <p:nvPicPr>
          <p:cNvPr id="6" name="Picture 5">
            <a:extLst>
              <a:ext uri="{FF2B5EF4-FFF2-40B4-BE49-F238E27FC236}">
                <a16:creationId xmlns:a16="http://schemas.microsoft.com/office/drawing/2014/main" id="{0872047D-FD33-496C-BA0D-54011288D85C}"/>
              </a:ext>
            </a:extLst>
          </p:cNvPr>
          <p:cNvPicPr>
            <a:picLocks noChangeAspect="1"/>
          </p:cNvPicPr>
          <p:nvPr/>
        </p:nvPicPr>
        <p:blipFill>
          <a:blip r:embed="rId6"/>
          <a:stretch>
            <a:fillRect/>
          </a:stretch>
        </p:blipFill>
        <p:spPr>
          <a:xfrm>
            <a:off x="1006332" y="4763142"/>
            <a:ext cx="3295650" cy="1790700"/>
          </a:xfrm>
          <a:prstGeom prst="rect">
            <a:avLst/>
          </a:prstGeom>
        </p:spPr>
      </p:pic>
    </p:spTree>
    <p:extLst>
      <p:ext uri="{BB962C8B-B14F-4D97-AF65-F5344CB8AC3E}">
        <p14:creationId xmlns:p14="http://schemas.microsoft.com/office/powerpoint/2010/main" val="327883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Purchase Documentation &amp; its flow</a:t>
            </a:r>
            <a:endParaRPr lang="en-IN" sz="2800" dirty="0"/>
          </a:p>
        </p:txBody>
      </p:sp>
      <p:pic>
        <p:nvPicPr>
          <p:cNvPr id="9" name="Picture 8">
            <a:extLst>
              <a:ext uri="{FF2B5EF4-FFF2-40B4-BE49-F238E27FC236}">
                <a16:creationId xmlns:a16="http://schemas.microsoft.com/office/drawing/2014/main" id="{614179DA-DCF1-BBA9-266D-F88DBA6C9556}"/>
              </a:ext>
            </a:extLst>
          </p:cNvPr>
          <p:cNvPicPr>
            <a:picLocks noChangeAspect="1"/>
          </p:cNvPicPr>
          <p:nvPr/>
        </p:nvPicPr>
        <p:blipFill>
          <a:blip r:embed="rId3"/>
          <a:stretch>
            <a:fillRect/>
          </a:stretch>
        </p:blipFill>
        <p:spPr>
          <a:xfrm>
            <a:off x="3714509" y="1673984"/>
            <a:ext cx="4762982" cy="3899140"/>
          </a:xfrm>
          <a:prstGeom prst="rect">
            <a:avLst/>
          </a:prstGeom>
        </p:spPr>
      </p:pic>
    </p:spTree>
    <p:extLst>
      <p:ext uri="{BB962C8B-B14F-4D97-AF65-F5344CB8AC3E}">
        <p14:creationId xmlns:p14="http://schemas.microsoft.com/office/powerpoint/2010/main" val="184042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259478"/>
            <a:ext cx="9144000" cy="1698111"/>
          </a:xfrm>
        </p:spPr>
        <p:txBody>
          <a:bodyPr>
            <a:normAutofit/>
          </a:bodyPr>
          <a:lstStyle/>
          <a:p>
            <a:r>
              <a:rPr lang="en-US" dirty="0"/>
              <a:t>Types of Inventory</a:t>
            </a:r>
          </a:p>
        </p:txBody>
      </p:sp>
      <p:pic>
        <p:nvPicPr>
          <p:cNvPr id="6" name="Picture 5"/>
          <p:cNvPicPr>
            <a:picLocks noChangeAspect="1"/>
          </p:cNvPicPr>
          <p:nvPr/>
        </p:nvPicPr>
        <p:blipFill>
          <a:blip r:embed="rId3"/>
          <a:stretch>
            <a:fillRect/>
          </a:stretch>
        </p:blipFill>
        <p:spPr>
          <a:xfrm>
            <a:off x="2099256" y="2189408"/>
            <a:ext cx="7920507" cy="4321903"/>
          </a:xfrm>
          <a:prstGeom prst="rect">
            <a:avLst/>
          </a:prstGeom>
        </p:spPr>
      </p:pic>
    </p:spTree>
    <p:extLst>
      <p:ext uri="{BB962C8B-B14F-4D97-AF65-F5344CB8AC3E}">
        <p14:creationId xmlns:p14="http://schemas.microsoft.com/office/powerpoint/2010/main" val="129189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4025"/>
            <a:ext cx="9144000" cy="461738"/>
          </a:xfrm>
        </p:spPr>
        <p:txBody>
          <a:bodyPr>
            <a:normAutofit/>
          </a:bodyPr>
          <a:lstStyle/>
          <a:p>
            <a:r>
              <a:rPr lang="en-US" sz="2400" dirty="0"/>
              <a:t>Inventory Control</a:t>
            </a:r>
          </a:p>
        </p:txBody>
      </p:sp>
      <p:sp>
        <p:nvSpPr>
          <p:cNvPr id="3" name="Subtitle 2"/>
          <p:cNvSpPr>
            <a:spLocks noGrp="1"/>
          </p:cNvSpPr>
          <p:nvPr>
            <p:ph type="subTitle" idx="1"/>
          </p:nvPr>
        </p:nvSpPr>
        <p:spPr>
          <a:xfrm>
            <a:off x="1820214" y="1193687"/>
            <a:ext cx="9144000" cy="5271507"/>
          </a:xfrm>
        </p:spPr>
        <p:txBody>
          <a:bodyPr>
            <a:normAutofit/>
          </a:bodyPr>
          <a:lstStyle/>
          <a:p>
            <a:r>
              <a:rPr lang="en-US" dirty="0"/>
              <a:t>Factors Influencing Inventory Control</a:t>
            </a:r>
          </a:p>
          <a:p>
            <a:endParaRPr lang="en-US" dirty="0"/>
          </a:p>
          <a:p>
            <a:pPr marL="457200" indent="-457200" algn="l">
              <a:buAutoNum type="arabicParenR"/>
            </a:pPr>
            <a:endParaRPr lang="en-US" dirty="0"/>
          </a:p>
          <a:p>
            <a:pPr marL="457200" indent="-457200" algn="l">
              <a:buAutoNum type="arabicParenR"/>
            </a:pPr>
            <a:endParaRPr lang="en-US" dirty="0"/>
          </a:p>
          <a:p>
            <a:pPr marL="457200" indent="-457200">
              <a:buAutoNum type="arabicParenR"/>
            </a:pPr>
            <a:endParaRPr lang="en-US" dirty="0"/>
          </a:p>
          <a:p>
            <a:pPr marL="457200" indent="-457200">
              <a:buAutoNum type="arabicParenR"/>
            </a:pPr>
            <a:endParaRPr lang="en-US" dirty="0"/>
          </a:p>
          <a:p>
            <a:pPr marL="457200" indent="-457200">
              <a:buAutoNum type="arabicParenR"/>
            </a:pPr>
            <a:endParaRPr lang="en-US" dirty="0"/>
          </a:p>
        </p:txBody>
      </p:sp>
      <p:pic>
        <p:nvPicPr>
          <p:cNvPr id="4" name="Picture 3"/>
          <p:cNvPicPr>
            <a:picLocks noChangeAspect="1"/>
          </p:cNvPicPr>
          <p:nvPr/>
        </p:nvPicPr>
        <p:blipFill>
          <a:blip r:embed="rId3"/>
          <a:stretch>
            <a:fillRect/>
          </a:stretch>
        </p:blipFill>
        <p:spPr>
          <a:xfrm>
            <a:off x="342828" y="2080260"/>
            <a:ext cx="10972872" cy="4384934"/>
          </a:xfrm>
          <a:prstGeom prst="rect">
            <a:avLst/>
          </a:prstGeom>
        </p:spPr>
      </p:pic>
    </p:spTree>
    <p:extLst>
      <p:ext uri="{BB962C8B-B14F-4D97-AF65-F5344CB8AC3E}">
        <p14:creationId xmlns:p14="http://schemas.microsoft.com/office/powerpoint/2010/main" val="137186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Methods of Inventory Control</a:t>
            </a:r>
            <a:endParaRPr lang="en-IN" sz="2800" dirty="0"/>
          </a:p>
        </p:txBody>
      </p:sp>
      <p:sp>
        <p:nvSpPr>
          <p:cNvPr id="4" name="TextBox 3">
            <a:extLst>
              <a:ext uri="{FF2B5EF4-FFF2-40B4-BE49-F238E27FC236}">
                <a16:creationId xmlns:a16="http://schemas.microsoft.com/office/drawing/2014/main" id="{209314F0-F0AD-C922-9BB2-2CE8557E1C0B}"/>
              </a:ext>
            </a:extLst>
          </p:cNvPr>
          <p:cNvSpPr txBox="1"/>
          <p:nvPr/>
        </p:nvSpPr>
        <p:spPr>
          <a:xfrm>
            <a:off x="3048000" y="1356064"/>
            <a:ext cx="6096000" cy="4524315"/>
          </a:xfrm>
          <a:prstGeom prst="rect">
            <a:avLst/>
          </a:prstGeom>
          <a:noFill/>
        </p:spPr>
        <p:txBody>
          <a:bodyPr wrap="square">
            <a:spAutoFit/>
          </a:bodyPr>
          <a:lstStyle/>
          <a:p>
            <a:r>
              <a:rPr lang="en-IN" sz="3200" dirty="0"/>
              <a:t>Inventory Control – Methods/ Techniques</a:t>
            </a:r>
          </a:p>
          <a:p>
            <a:endParaRPr lang="en-IN" sz="3200" dirty="0"/>
          </a:p>
          <a:p>
            <a:pPr marL="400050" indent="-400050">
              <a:buAutoNum type="romanLcPeriod"/>
            </a:pPr>
            <a:r>
              <a:rPr lang="en-IN" sz="3200" dirty="0"/>
              <a:t>Stock Levels.</a:t>
            </a:r>
          </a:p>
          <a:p>
            <a:pPr marL="400050" indent="-400050">
              <a:buAutoNum type="romanLcPeriod"/>
            </a:pPr>
            <a:r>
              <a:rPr lang="en-IN" sz="3200" dirty="0"/>
              <a:t>Economic Order Quantity (EOQ).</a:t>
            </a:r>
          </a:p>
          <a:p>
            <a:pPr marL="400050" indent="-400050">
              <a:buAutoNum type="romanLcPeriod"/>
            </a:pPr>
            <a:r>
              <a:rPr lang="en-IN" sz="3200" dirty="0"/>
              <a:t>ABC analysis. </a:t>
            </a:r>
          </a:p>
          <a:p>
            <a:pPr marL="400050" indent="-400050">
              <a:buAutoNum type="romanLcPeriod"/>
            </a:pPr>
            <a:r>
              <a:rPr lang="en-IN" sz="3200" dirty="0"/>
              <a:t>Perpetual and Periodic  Inventory Control</a:t>
            </a:r>
          </a:p>
          <a:p>
            <a:pPr marL="400050" indent="-400050">
              <a:buAutoNum type="romanLcPeriod"/>
            </a:pPr>
            <a:r>
              <a:rPr lang="en-IN" sz="3200" dirty="0"/>
              <a:t>Physical verification</a:t>
            </a:r>
          </a:p>
        </p:txBody>
      </p:sp>
    </p:spTree>
    <p:extLst>
      <p:ext uri="{BB962C8B-B14F-4D97-AF65-F5344CB8AC3E}">
        <p14:creationId xmlns:p14="http://schemas.microsoft.com/office/powerpoint/2010/main" val="270425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levels – Reorder-Minimum-Maximum-Average-Danger levels</a:t>
            </a:r>
          </a:p>
        </p:txBody>
      </p:sp>
      <p:pic>
        <p:nvPicPr>
          <p:cNvPr id="6" name="Picture 5">
            <a:extLst>
              <a:ext uri="{FF2B5EF4-FFF2-40B4-BE49-F238E27FC236}">
                <a16:creationId xmlns:a16="http://schemas.microsoft.com/office/drawing/2014/main" id="{4A6F5349-19B3-4D05-8418-467D2F2DB910}"/>
              </a:ext>
            </a:extLst>
          </p:cNvPr>
          <p:cNvPicPr>
            <a:picLocks noChangeAspect="1"/>
          </p:cNvPicPr>
          <p:nvPr/>
        </p:nvPicPr>
        <p:blipFill>
          <a:blip r:embed="rId3"/>
          <a:stretch>
            <a:fillRect/>
          </a:stretch>
        </p:blipFill>
        <p:spPr>
          <a:xfrm>
            <a:off x="261730" y="1690688"/>
            <a:ext cx="6080934" cy="4125361"/>
          </a:xfrm>
          <a:prstGeom prst="rect">
            <a:avLst/>
          </a:prstGeom>
        </p:spPr>
      </p:pic>
      <p:pic>
        <p:nvPicPr>
          <p:cNvPr id="7" name="Picture 6">
            <a:extLst>
              <a:ext uri="{FF2B5EF4-FFF2-40B4-BE49-F238E27FC236}">
                <a16:creationId xmlns:a16="http://schemas.microsoft.com/office/drawing/2014/main" id="{79C963D4-5E2F-40D9-BC34-9DA9753D38BD}"/>
              </a:ext>
            </a:extLst>
          </p:cNvPr>
          <p:cNvPicPr>
            <a:picLocks noChangeAspect="1"/>
          </p:cNvPicPr>
          <p:nvPr/>
        </p:nvPicPr>
        <p:blipFill>
          <a:blip r:embed="rId4"/>
          <a:stretch>
            <a:fillRect/>
          </a:stretch>
        </p:blipFill>
        <p:spPr>
          <a:xfrm>
            <a:off x="6429789" y="1690688"/>
            <a:ext cx="5500481" cy="4125361"/>
          </a:xfrm>
          <a:prstGeom prst="rect">
            <a:avLst/>
          </a:prstGeom>
        </p:spPr>
      </p:pic>
    </p:spTree>
    <p:extLst>
      <p:ext uri="{BB962C8B-B14F-4D97-AF65-F5344CB8AC3E}">
        <p14:creationId xmlns:p14="http://schemas.microsoft.com/office/powerpoint/2010/main" val="212705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7938" y="259478"/>
            <a:ext cx="9144000" cy="622265"/>
          </a:xfrm>
        </p:spPr>
        <p:txBody>
          <a:bodyPr>
            <a:normAutofit/>
          </a:bodyPr>
          <a:lstStyle/>
          <a:p>
            <a:r>
              <a:rPr lang="en-US" sz="2800" dirty="0"/>
              <a:t>Classification of  Inventory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98" y="1045029"/>
            <a:ext cx="9972080" cy="5649685"/>
          </a:xfrm>
          <a:prstGeom prst="rect">
            <a:avLst/>
          </a:prstGeom>
        </p:spPr>
      </p:pic>
    </p:spTree>
    <p:extLst>
      <p:ext uri="{BB962C8B-B14F-4D97-AF65-F5344CB8AC3E}">
        <p14:creationId xmlns:p14="http://schemas.microsoft.com/office/powerpoint/2010/main" val="52444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EOQ</a:t>
            </a:r>
          </a:p>
        </p:txBody>
      </p:sp>
      <p:pic>
        <p:nvPicPr>
          <p:cNvPr id="7" name="Picture 6">
            <a:extLst>
              <a:ext uri="{FF2B5EF4-FFF2-40B4-BE49-F238E27FC236}">
                <a16:creationId xmlns:a16="http://schemas.microsoft.com/office/drawing/2014/main" id="{F797C0D9-B197-483E-AFDB-0A7DE88F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149" y="863221"/>
            <a:ext cx="6335257" cy="5131558"/>
          </a:xfrm>
          <a:prstGeom prst="rect">
            <a:avLst/>
          </a:prstGeom>
        </p:spPr>
      </p:pic>
      <p:pic>
        <p:nvPicPr>
          <p:cNvPr id="8" name="Picture 7">
            <a:extLst>
              <a:ext uri="{FF2B5EF4-FFF2-40B4-BE49-F238E27FC236}">
                <a16:creationId xmlns:a16="http://schemas.microsoft.com/office/drawing/2014/main" id="{290E0C9D-5B14-471E-B7E9-8C81D6A0A927}"/>
              </a:ext>
            </a:extLst>
          </p:cNvPr>
          <p:cNvPicPr>
            <a:picLocks noChangeAspect="1"/>
          </p:cNvPicPr>
          <p:nvPr/>
        </p:nvPicPr>
        <p:blipFill>
          <a:blip r:embed="rId4"/>
          <a:stretch>
            <a:fillRect/>
          </a:stretch>
        </p:blipFill>
        <p:spPr>
          <a:xfrm>
            <a:off x="176284" y="1921171"/>
            <a:ext cx="4027458" cy="3015658"/>
          </a:xfrm>
          <a:prstGeom prst="rect">
            <a:avLst/>
          </a:prstGeom>
        </p:spPr>
      </p:pic>
    </p:spTree>
    <p:extLst>
      <p:ext uri="{BB962C8B-B14F-4D97-AF65-F5344CB8AC3E}">
        <p14:creationId xmlns:p14="http://schemas.microsoft.com/office/powerpoint/2010/main" val="51232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856"/>
          </a:xfrm>
        </p:spPr>
        <p:txBody>
          <a:bodyPr/>
          <a:lstStyle/>
          <a:p>
            <a:r>
              <a:rPr lang="en-US" dirty="0"/>
              <a:t>Perpetual &amp; Physical Inventory Control</a:t>
            </a:r>
          </a:p>
        </p:txBody>
      </p:sp>
      <p:pic>
        <p:nvPicPr>
          <p:cNvPr id="6" name="Picture 5">
            <a:extLst>
              <a:ext uri="{FF2B5EF4-FFF2-40B4-BE49-F238E27FC236}">
                <a16:creationId xmlns:a16="http://schemas.microsoft.com/office/drawing/2014/main" id="{59AC76E1-E2F8-46CB-8A07-5BB65ACF9D96}"/>
              </a:ext>
            </a:extLst>
          </p:cNvPr>
          <p:cNvPicPr>
            <a:picLocks noChangeAspect="1"/>
          </p:cNvPicPr>
          <p:nvPr/>
        </p:nvPicPr>
        <p:blipFill>
          <a:blip r:embed="rId3"/>
          <a:stretch>
            <a:fillRect/>
          </a:stretch>
        </p:blipFill>
        <p:spPr>
          <a:xfrm>
            <a:off x="6023113" y="1789043"/>
            <a:ext cx="5830956" cy="3279913"/>
          </a:xfrm>
          <a:prstGeom prst="rect">
            <a:avLst/>
          </a:prstGeom>
        </p:spPr>
      </p:pic>
      <p:pic>
        <p:nvPicPr>
          <p:cNvPr id="3" name="Picture 2">
            <a:extLst>
              <a:ext uri="{FF2B5EF4-FFF2-40B4-BE49-F238E27FC236}">
                <a16:creationId xmlns:a16="http://schemas.microsoft.com/office/drawing/2014/main" id="{D762D6BA-B751-4802-A808-CB18CF53ADE9}"/>
              </a:ext>
            </a:extLst>
          </p:cNvPr>
          <p:cNvPicPr>
            <a:picLocks noChangeAspect="1"/>
          </p:cNvPicPr>
          <p:nvPr/>
        </p:nvPicPr>
        <p:blipFill>
          <a:blip r:embed="rId4"/>
          <a:stretch>
            <a:fillRect/>
          </a:stretch>
        </p:blipFill>
        <p:spPr>
          <a:xfrm>
            <a:off x="337931" y="1330981"/>
            <a:ext cx="6669602" cy="5377138"/>
          </a:xfrm>
          <a:prstGeom prst="rect">
            <a:avLst/>
          </a:prstGeom>
        </p:spPr>
      </p:pic>
    </p:spTree>
    <p:extLst>
      <p:ext uri="{BB962C8B-B14F-4D97-AF65-F5344CB8AC3E}">
        <p14:creationId xmlns:p14="http://schemas.microsoft.com/office/powerpoint/2010/main" val="206068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856"/>
          </a:xfrm>
        </p:spPr>
        <p:txBody>
          <a:bodyPr/>
          <a:lstStyle/>
          <a:p>
            <a:r>
              <a:rPr lang="en-US" dirty="0"/>
              <a:t>Inventory Turn Over Ratio</a:t>
            </a:r>
          </a:p>
        </p:txBody>
      </p:sp>
      <p:pic>
        <p:nvPicPr>
          <p:cNvPr id="8" name="Picture 7">
            <a:extLst>
              <a:ext uri="{FF2B5EF4-FFF2-40B4-BE49-F238E27FC236}">
                <a16:creationId xmlns:a16="http://schemas.microsoft.com/office/drawing/2014/main" id="{A69CECDF-172B-C231-FB7D-A73E76DEE83D}"/>
              </a:ext>
            </a:extLst>
          </p:cNvPr>
          <p:cNvPicPr>
            <a:picLocks noChangeAspect="1"/>
          </p:cNvPicPr>
          <p:nvPr/>
        </p:nvPicPr>
        <p:blipFill>
          <a:blip r:embed="rId3"/>
          <a:stretch>
            <a:fillRect/>
          </a:stretch>
        </p:blipFill>
        <p:spPr>
          <a:xfrm>
            <a:off x="3082452" y="2260944"/>
            <a:ext cx="5040775" cy="1431985"/>
          </a:xfrm>
          <a:prstGeom prst="rect">
            <a:avLst/>
          </a:prstGeom>
        </p:spPr>
      </p:pic>
    </p:spTree>
    <p:extLst>
      <p:ext uri="{BB962C8B-B14F-4D97-AF65-F5344CB8AC3E}">
        <p14:creationId xmlns:p14="http://schemas.microsoft.com/office/powerpoint/2010/main" val="403099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856"/>
          </a:xfrm>
        </p:spPr>
        <p:txBody>
          <a:bodyPr/>
          <a:lstStyle/>
          <a:p>
            <a:r>
              <a:rPr lang="en-US" dirty="0"/>
              <a:t>Physical verification</a:t>
            </a:r>
          </a:p>
        </p:txBody>
      </p:sp>
      <p:pic>
        <p:nvPicPr>
          <p:cNvPr id="4" name="Picture 3">
            <a:extLst>
              <a:ext uri="{FF2B5EF4-FFF2-40B4-BE49-F238E27FC236}">
                <a16:creationId xmlns:a16="http://schemas.microsoft.com/office/drawing/2014/main" id="{1DE26FBE-3110-BD87-5851-F8CB30F1DB4A}"/>
              </a:ext>
            </a:extLst>
          </p:cNvPr>
          <p:cNvPicPr>
            <a:picLocks noChangeAspect="1"/>
          </p:cNvPicPr>
          <p:nvPr/>
        </p:nvPicPr>
        <p:blipFill>
          <a:blip r:embed="rId3"/>
          <a:stretch>
            <a:fillRect/>
          </a:stretch>
        </p:blipFill>
        <p:spPr>
          <a:xfrm>
            <a:off x="3043177" y="2129287"/>
            <a:ext cx="6105646" cy="2599426"/>
          </a:xfrm>
          <a:prstGeom prst="rect">
            <a:avLst/>
          </a:prstGeom>
        </p:spPr>
      </p:pic>
    </p:spTree>
    <p:extLst>
      <p:ext uri="{BB962C8B-B14F-4D97-AF65-F5344CB8AC3E}">
        <p14:creationId xmlns:p14="http://schemas.microsoft.com/office/powerpoint/2010/main" val="155504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36A60C-76CB-3CF7-466E-620215014CF2}"/>
              </a:ext>
            </a:extLst>
          </p:cNvPr>
          <p:cNvSpPr txBox="1"/>
          <p:nvPr/>
        </p:nvSpPr>
        <p:spPr>
          <a:xfrm>
            <a:off x="493161" y="592041"/>
            <a:ext cx="4161034" cy="5816977"/>
          </a:xfrm>
          <a:prstGeom prst="rect">
            <a:avLst/>
          </a:prstGeom>
          <a:noFill/>
        </p:spPr>
        <p:txBody>
          <a:bodyPr wrap="square">
            <a:spAutoFit/>
          </a:bodyPr>
          <a:lstStyle/>
          <a:p>
            <a:r>
              <a:rPr lang="en-US" sz="3600" b="1" dirty="0"/>
              <a:t>Acquirement's?</a:t>
            </a:r>
            <a:endParaRPr lang="en-IN" sz="3600" dirty="0"/>
          </a:p>
          <a:p>
            <a:pPr marL="285750" indent="-285750">
              <a:buFont typeface="Arial" panose="020B0604020202020204" pitchFamily="34" charset="0"/>
              <a:buChar char="•"/>
            </a:pPr>
            <a:r>
              <a:rPr lang="en-IN" sz="2400" dirty="0"/>
              <a:t>Need and Essentials of Material Control.</a:t>
            </a:r>
          </a:p>
          <a:p>
            <a:pPr marL="285750" indent="-285750">
              <a:buFont typeface="Arial" panose="020B0604020202020204" pitchFamily="34" charset="0"/>
              <a:buChar char="•"/>
            </a:pPr>
            <a:r>
              <a:rPr lang="en-IN" sz="2400" dirty="0"/>
              <a:t>Functions of the Purchase Department. </a:t>
            </a:r>
          </a:p>
          <a:p>
            <a:pPr marL="285750" indent="-285750">
              <a:buFont typeface="Arial" panose="020B0604020202020204" pitchFamily="34" charset="0"/>
              <a:buChar char="•"/>
            </a:pPr>
            <a:r>
              <a:rPr lang="en-IN" sz="2400" dirty="0"/>
              <a:t>Purchase Procedure.</a:t>
            </a:r>
          </a:p>
          <a:p>
            <a:pPr marL="285750" indent="-285750">
              <a:buFont typeface="Arial" panose="020B0604020202020204" pitchFamily="34" charset="0"/>
              <a:buChar char="•"/>
            </a:pPr>
            <a:r>
              <a:rPr lang="en-IN" sz="2400" dirty="0"/>
              <a:t>Purchase Documentation.  </a:t>
            </a:r>
          </a:p>
          <a:p>
            <a:pPr marL="285750" indent="-285750">
              <a:buFont typeface="Arial" panose="020B0604020202020204" pitchFamily="34" charset="0"/>
              <a:buChar char="•"/>
            </a:pPr>
            <a:r>
              <a:rPr lang="en-IN" sz="2400" dirty="0"/>
              <a:t>Methods of Inventory control--</a:t>
            </a:r>
            <a:r>
              <a:rPr lang="en-IN" sz="2400" dirty="0" err="1">
                <a:highlight>
                  <a:srgbClr val="FFFF00"/>
                </a:highlight>
              </a:rPr>
              <a:t>i</a:t>
            </a:r>
            <a:r>
              <a:rPr lang="en-IN" sz="2400" dirty="0">
                <a:highlight>
                  <a:srgbClr val="FFFF00"/>
                </a:highlight>
              </a:rPr>
              <a:t>.</a:t>
            </a:r>
            <a:r>
              <a:rPr lang="en-IN" sz="2400" dirty="0"/>
              <a:t> Stock </a:t>
            </a:r>
            <a:r>
              <a:rPr lang="en-IN" sz="2400" dirty="0" err="1"/>
              <a:t>Levels.</a:t>
            </a:r>
            <a:r>
              <a:rPr lang="en-IN" sz="2400" dirty="0" err="1">
                <a:highlight>
                  <a:srgbClr val="FFFF00"/>
                </a:highlight>
              </a:rPr>
              <a:t>ii</a:t>
            </a:r>
            <a:r>
              <a:rPr lang="en-IN" sz="2400" dirty="0">
                <a:highlight>
                  <a:srgbClr val="FFFF00"/>
                </a:highlight>
              </a:rPr>
              <a:t>.</a:t>
            </a:r>
            <a:r>
              <a:rPr lang="en-IN" sz="2400" dirty="0"/>
              <a:t> Economic Order Quantity (EOQ).  </a:t>
            </a:r>
            <a:r>
              <a:rPr lang="en-IN" sz="2400" dirty="0">
                <a:highlight>
                  <a:srgbClr val="FFFF00"/>
                </a:highlight>
              </a:rPr>
              <a:t>iii.</a:t>
            </a:r>
            <a:r>
              <a:rPr lang="en-IN" sz="2400" dirty="0"/>
              <a:t> ABC analysis </a:t>
            </a:r>
            <a:r>
              <a:rPr lang="en-IN" sz="2400" dirty="0">
                <a:highlight>
                  <a:srgbClr val="FFFF00"/>
                </a:highlight>
              </a:rPr>
              <a:t>iv.</a:t>
            </a:r>
            <a:r>
              <a:rPr lang="en-IN" sz="2400" dirty="0"/>
              <a:t> Perpetual and Periodic Inventory Control </a:t>
            </a:r>
            <a:r>
              <a:rPr lang="en-IN" sz="2400" dirty="0">
                <a:highlight>
                  <a:srgbClr val="FFFF00"/>
                </a:highlight>
              </a:rPr>
              <a:t>v.</a:t>
            </a:r>
            <a:r>
              <a:rPr lang="en-IN" sz="2400" dirty="0"/>
              <a:t> Physical verification</a:t>
            </a:r>
          </a:p>
          <a:p>
            <a:pPr marL="285750" indent="-285750">
              <a:buFont typeface="Arial" panose="020B0604020202020204" pitchFamily="34" charset="0"/>
              <a:buChar char="•"/>
            </a:pPr>
            <a:r>
              <a:rPr lang="en-IN" sz="2400" dirty="0"/>
              <a:t>Inventory Turnover Ratio</a:t>
            </a:r>
          </a:p>
        </p:txBody>
      </p:sp>
      <p:pic>
        <p:nvPicPr>
          <p:cNvPr id="8" name="Picture 7">
            <a:extLst>
              <a:ext uri="{FF2B5EF4-FFF2-40B4-BE49-F238E27FC236}">
                <a16:creationId xmlns:a16="http://schemas.microsoft.com/office/drawing/2014/main" id="{2F18F7B6-AABE-6F31-E39A-5F433AFEA433}"/>
              </a:ext>
            </a:extLst>
          </p:cNvPr>
          <p:cNvPicPr>
            <a:picLocks noChangeAspect="1"/>
          </p:cNvPicPr>
          <p:nvPr/>
        </p:nvPicPr>
        <p:blipFill>
          <a:blip r:embed="rId3"/>
          <a:stretch>
            <a:fillRect/>
          </a:stretch>
        </p:blipFill>
        <p:spPr>
          <a:xfrm>
            <a:off x="6096000" y="1406348"/>
            <a:ext cx="4847826" cy="3925940"/>
          </a:xfrm>
          <a:prstGeom prst="rect">
            <a:avLst/>
          </a:prstGeom>
        </p:spPr>
      </p:pic>
    </p:spTree>
    <p:extLst>
      <p:ext uri="{BB962C8B-B14F-4D97-AF65-F5344CB8AC3E}">
        <p14:creationId xmlns:p14="http://schemas.microsoft.com/office/powerpoint/2010/main" val="282831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609601"/>
            <a:ext cx="9982200" cy="6001643"/>
          </a:xfrm>
          <a:prstGeom prst="rect">
            <a:avLst/>
          </a:prstGeom>
        </p:spPr>
        <p:txBody>
          <a:bodyPr wrap="square">
            <a:spAutoFit/>
          </a:bodyPr>
          <a:lstStyle/>
          <a:p>
            <a:r>
              <a:rPr lang="en-US" sz="4800" dirty="0"/>
              <a:t>NITIN ATHAVLE</a:t>
            </a:r>
            <a:br>
              <a:rPr lang="en-US" sz="4800" dirty="0"/>
            </a:br>
            <a:br>
              <a:rPr lang="en-US" sz="4800" dirty="0"/>
            </a:br>
            <a:r>
              <a:rPr lang="en-US" sz="4800" dirty="0"/>
              <a:t>Contact: 9423013272</a:t>
            </a:r>
          </a:p>
          <a:p>
            <a:br>
              <a:rPr lang="en-US" sz="4800" dirty="0"/>
            </a:br>
            <a:r>
              <a:rPr lang="en-US" sz="4800" dirty="0"/>
              <a:t>Email:     athnit2@gmail.com</a:t>
            </a:r>
            <a:br>
              <a:rPr lang="en-US" sz="4800" dirty="0"/>
            </a:br>
            <a:r>
              <a:rPr lang="en-US" sz="4800" dirty="0"/>
              <a:t>Linked In: </a:t>
            </a:r>
            <a:r>
              <a:rPr lang="en-US" sz="4800" dirty="0">
                <a:hlinkClick r:id="rId3"/>
              </a:rPr>
              <a:t>https://www.linkedin.com/in/nitin-athavle-a0860a47</a:t>
            </a:r>
            <a:endParaRPr lang="en-US" sz="4800" dirty="0"/>
          </a:p>
        </p:txBody>
      </p:sp>
    </p:spTree>
    <p:extLst>
      <p:ext uri="{BB962C8B-B14F-4D97-AF65-F5344CB8AC3E}">
        <p14:creationId xmlns:p14="http://schemas.microsoft.com/office/powerpoint/2010/main" val="342013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Strategic Sourcing &amp; Purchasing/Procurement</a:t>
            </a:r>
            <a:endParaRPr lang="en-IN" sz="2800" dirty="0"/>
          </a:p>
        </p:txBody>
      </p:sp>
      <p:pic>
        <p:nvPicPr>
          <p:cNvPr id="4" name="Picture 3">
            <a:extLst>
              <a:ext uri="{FF2B5EF4-FFF2-40B4-BE49-F238E27FC236}">
                <a16:creationId xmlns:a16="http://schemas.microsoft.com/office/drawing/2014/main" id="{5FF933F9-E56B-0ACC-E6A2-D54440CA93FE}"/>
              </a:ext>
            </a:extLst>
          </p:cNvPr>
          <p:cNvPicPr>
            <a:picLocks noChangeAspect="1"/>
          </p:cNvPicPr>
          <p:nvPr/>
        </p:nvPicPr>
        <p:blipFill>
          <a:blip r:embed="rId3"/>
          <a:stretch>
            <a:fillRect/>
          </a:stretch>
        </p:blipFill>
        <p:spPr>
          <a:xfrm>
            <a:off x="2910068" y="1413294"/>
            <a:ext cx="6371863" cy="4031411"/>
          </a:xfrm>
          <a:prstGeom prst="rect">
            <a:avLst/>
          </a:prstGeom>
        </p:spPr>
      </p:pic>
    </p:spTree>
    <p:extLst>
      <p:ext uri="{BB962C8B-B14F-4D97-AF65-F5344CB8AC3E}">
        <p14:creationId xmlns:p14="http://schemas.microsoft.com/office/powerpoint/2010/main" val="9258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Strategic Sourcing &amp; Inventory Management</a:t>
            </a:r>
            <a:endParaRPr lang="en-IN" sz="2800" dirty="0"/>
          </a:p>
        </p:txBody>
      </p:sp>
      <p:pic>
        <p:nvPicPr>
          <p:cNvPr id="3" name="Picture 2">
            <a:extLst>
              <a:ext uri="{FF2B5EF4-FFF2-40B4-BE49-F238E27FC236}">
                <a16:creationId xmlns:a16="http://schemas.microsoft.com/office/drawing/2014/main" id="{22AC340F-9CA0-445C-90EC-401B92BE7A65}"/>
              </a:ext>
            </a:extLst>
          </p:cNvPr>
          <p:cNvPicPr>
            <a:picLocks noChangeAspect="1"/>
          </p:cNvPicPr>
          <p:nvPr/>
        </p:nvPicPr>
        <p:blipFill>
          <a:blip r:embed="rId3"/>
          <a:stretch>
            <a:fillRect/>
          </a:stretch>
        </p:blipFill>
        <p:spPr>
          <a:xfrm>
            <a:off x="1438275" y="1092486"/>
            <a:ext cx="9229725" cy="5638800"/>
          </a:xfrm>
          <a:prstGeom prst="rect">
            <a:avLst/>
          </a:prstGeom>
        </p:spPr>
      </p:pic>
    </p:spTree>
    <p:extLst>
      <p:ext uri="{BB962C8B-B14F-4D97-AF65-F5344CB8AC3E}">
        <p14:creationId xmlns:p14="http://schemas.microsoft.com/office/powerpoint/2010/main" val="384855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Types of Materials </a:t>
            </a:r>
            <a:endParaRPr lang="en-IN" sz="2800" dirty="0"/>
          </a:p>
        </p:txBody>
      </p:sp>
      <p:sp>
        <p:nvSpPr>
          <p:cNvPr id="7" name="TextBox 6">
            <a:extLst>
              <a:ext uri="{FF2B5EF4-FFF2-40B4-BE49-F238E27FC236}">
                <a16:creationId xmlns:a16="http://schemas.microsoft.com/office/drawing/2014/main" id="{3A3CB92B-ACA9-3713-F2B3-0DD76740C01C}"/>
              </a:ext>
            </a:extLst>
          </p:cNvPr>
          <p:cNvSpPr txBox="1"/>
          <p:nvPr/>
        </p:nvSpPr>
        <p:spPr>
          <a:xfrm>
            <a:off x="3046378" y="1737266"/>
            <a:ext cx="6953655" cy="4401205"/>
          </a:xfrm>
          <a:prstGeom prst="rect">
            <a:avLst/>
          </a:prstGeom>
          <a:noFill/>
        </p:spPr>
        <p:txBody>
          <a:bodyPr wrap="square">
            <a:spAutoFit/>
          </a:bodyPr>
          <a:lstStyle/>
          <a:p>
            <a:r>
              <a:rPr lang="en-US" sz="2800" dirty="0"/>
              <a:t>DIRECT MATERIAL</a:t>
            </a:r>
          </a:p>
          <a:p>
            <a:r>
              <a:rPr lang="en-US" sz="2800" dirty="0"/>
              <a:t>All material and components specially purchased or issued from stores for the process and all primary packing materials.</a:t>
            </a:r>
          </a:p>
          <a:p>
            <a:endParaRPr lang="en-US" sz="2800" dirty="0"/>
          </a:p>
          <a:p>
            <a:r>
              <a:rPr lang="en-US" sz="2800" dirty="0"/>
              <a:t>INDIRECT MATERIAL</a:t>
            </a:r>
          </a:p>
          <a:p>
            <a:r>
              <a:rPr lang="en-US" sz="2800" dirty="0"/>
              <a:t>Consumable stores, lubricating oil, greases, fuel oil, tools, jigs and fixtures, sundry stores of small value like cotton waste broom stick etc.</a:t>
            </a:r>
            <a:endParaRPr lang="en-IN" sz="2800" dirty="0"/>
          </a:p>
        </p:txBody>
      </p:sp>
    </p:spTree>
    <p:extLst>
      <p:ext uri="{BB962C8B-B14F-4D97-AF65-F5344CB8AC3E}">
        <p14:creationId xmlns:p14="http://schemas.microsoft.com/office/powerpoint/2010/main" val="149463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Need of Materials Control</a:t>
            </a:r>
            <a:endParaRPr lang="en-IN" sz="2800" dirty="0"/>
          </a:p>
        </p:txBody>
      </p:sp>
      <p:sp>
        <p:nvSpPr>
          <p:cNvPr id="4" name="TextBox 3">
            <a:extLst>
              <a:ext uri="{FF2B5EF4-FFF2-40B4-BE49-F238E27FC236}">
                <a16:creationId xmlns:a16="http://schemas.microsoft.com/office/drawing/2014/main" id="{9FD41320-E163-570F-3F8C-590AEBD5569E}"/>
              </a:ext>
            </a:extLst>
          </p:cNvPr>
          <p:cNvSpPr txBox="1"/>
          <p:nvPr/>
        </p:nvSpPr>
        <p:spPr>
          <a:xfrm>
            <a:off x="486384" y="1443841"/>
            <a:ext cx="5609616" cy="4832092"/>
          </a:xfrm>
          <a:prstGeom prst="rect">
            <a:avLst/>
          </a:prstGeom>
          <a:noFill/>
        </p:spPr>
        <p:txBody>
          <a:bodyPr wrap="square">
            <a:spAutoFit/>
          </a:bodyPr>
          <a:lstStyle/>
          <a:p>
            <a:pPr marL="457200" indent="-457200">
              <a:buFont typeface="Arial" panose="020B0604020202020204" pitchFamily="34" charset="0"/>
              <a:buChar char="•"/>
            </a:pPr>
            <a:r>
              <a:rPr lang="en-US" sz="2800" dirty="0"/>
              <a:t>Availability of materials</a:t>
            </a:r>
          </a:p>
          <a:p>
            <a:pPr marL="457200" indent="-457200">
              <a:buFont typeface="Arial" panose="020B0604020202020204" pitchFamily="34" charset="0"/>
              <a:buChar char="•"/>
            </a:pPr>
            <a:r>
              <a:rPr lang="en-US" sz="2800" dirty="0"/>
              <a:t>No excessive investment in materials</a:t>
            </a:r>
          </a:p>
          <a:p>
            <a:pPr marL="457200" indent="-457200">
              <a:buFont typeface="Arial" panose="020B0604020202020204" pitchFamily="34" charset="0"/>
              <a:buChar char="•"/>
            </a:pPr>
            <a:r>
              <a:rPr lang="en-US" sz="2800" dirty="0"/>
              <a:t>Reasonable price</a:t>
            </a:r>
          </a:p>
          <a:p>
            <a:pPr marL="457200" indent="-457200">
              <a:buFont typeface="Arial" panose="020B0604020202020204" pitchFamily="34" charset="0"/>
              <a:buChar char="•"/>
            </a:pPr>
            <a:r>
              <a:rPr lang="en-US" sz="2800" dirty="0"/>
              <a:t>Minimum wastage</a:t>
            </a:r>
          </a:p>
          <a:p>
            <a:pPr marL="457200" indent="-457200">
              <a:buFont typeface="Arial" panose="020B0604020202020204" pitchFamily="34" charset="0"/>
              <a:buChar char="•"/>
            </a:pPr>
            <a:r>
              <a:rPr lang="en-US" sz="2800" dirty="0"/>
              <a:t>Risks of spoilage and obsolescence</a:t>
            </a:r>
          </a:p>
          <a:p>
            <a:pPr marL="457200" indent="-457200">
              <a:buFont typeface="Arial" panose="020B0604020202020204" pitchFamily="34" charset="0"/>
              <a:buChar char="•"/>
            </a:pPr>
            <a:r>
              <a:rPr lang="en-US" sz="2800" dirty="0"/>
              <a:t>Information about availability of materials</a:t>
            </a:r>
          </a:p>
          <a:p>
            <a:pPr marL="457200" indent="-457200">
              <a:buFont typeface="Arial" panose="020B0604020202020204" pitchFamily="34" charset="0"/>
              <a:buChar char="•"/>
            </a:pPr>
            <a:r>
              <a:rPr lang="en-US" sz="2800" dirty="0"/>
              <a:t>Material can be easily misappropriated</a:t>
            </a:r>
          </a:p>
        </p:txBody>
      </p:sp>
      <p:pic>
        <p:nvPicPr>
          <p:cNvPr id="5" name="Picture 4">
            <a:extLst>
              <a:ext uri="{FF2B5EF4-FFF2-40B4-BE49-F238E27FC236}">
                <a16:creationId xmlns:a16="http://schemas.microsoft.com/office/drawing/2014/main" id="{7D3A9826-4BD4-1D51-FB83-B54458D29A2B}"/>
              </a:ext>
            </a:extLst>
          </p:cNvPr>
          <p:cNvPicPr>
            <a:picLocks noChangeAspect="1"/>
          </p:cNvPicPr>
          <p:nvPr/>
        </p:nvPicPr>
        <p:blipFill>
          <a:blip r:embed="rId3"/>
          <a:stretch>
            <a:fillRect/>
          </a:stretch>
        </p:blipFill>
        <p:spPr>
          <a:xfrm>
            <a:off x="6582383" y="1543907"/>
            <a:ext cx="4736167" cy="4370510"/>
          </a:xfrm>
          <a:prstGeom prst="rect">
            <a:avLst/>
          </a:prstGeom>
        </p:spPr>
      </p:pic>
    </p:spTree>
    <p:extLst>
      <p:ext uri="{BB962C8B-B14F-4D97-AF65-F5344CB8AC3E}">
        <p14:creationId xmlns:p14="http://schemas.microsoft.com/office/powerpoint/2010/main" val="57344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Essentials of Materials Control</a:t>
            </a:r>
            <a:endParaRPr lang="en-IN" sz="2800" dirty="0"/>
          </a:p>
        </p:txBody>
      </p:sp>
      <p:sp>
        <p:nvSpPr>
          <p:cNvPr id="6" name="TextBox 5">
            <a:extLst>
              <a:ext uri="{FF2B5EF4-FFF2-40B4-BE49-F238E27FC236}">
                <a16:creationId xmlns:a16="http://schemas.microsoft.com/office/drawing/2014/main" id="{CAE19540-6CF7-71E6-F61E-A417802DE3F2}"/>
              </a:ext>
            </a:extLst>
          </p:cNvPr>
          <p:cNvSpPr txBox="1"/>
          <p:nvPr/>
        </p:nvSpPr>
        <p:spPr>
          <a:xfrm>
            <a:off x="753894" y="1377821"/>
            <a:ext cx="9576880" cy="4832092"/>
          </a:xfrm>
          <a:prstGeom prst="rect">
            <a:avLst/>
          </a:prstGeom>
          <a:noFill/>
        </p:spPr>
        <p:txBody>
          <a:bodyPr wrap="square">
            <a:spAutoFit/>
          </a:bodyPr>
          <a:lstStyle/>
          <a:p>
            <a:pPr marL="342900" indent="-342900">
              <a:buFont typeface="Arial" panose="020B0604020202020204" pitchFamily="34" charset="0"/>
              <a:buChar char="•"/>
            </a:pPr>
            <a:r>
              <a:rPr lang="en-US" sz="2800" b="1" dirty="0"/>
              <a:t>Proper cooperation and coordination</a:t>
            </a:r>
          </a:p>
          <a:p>
            <a:pPr marL="342900" indent="-342900">
              <a:buFont typeface="Arial" panose="020B0604020202020204" pitchFamily="34" charset="0"/>
              <a:buChar char="•"/>
            </a:pPr>
            <a:r>
              <a:rPr lang="en-US" sz="2800" b="1" dirty="0"/>
              <a:t>Purchases of materials should be centralized</a:t>
            </a:r>
          </a:p>
          <a:p>
            <a:pPr marL="342900" indent="-342900">
              <a:buFont typeface="Arial" panose="020B0604020202020204" pitchFamily="34" charset="0"/>
              <a:buChar char="•"/>
            </a:pPr>
            <a:r>
              <a:rPr lang="en-US" sz="2800" b="1" dirty="0"/>
              <a:t>Proper scheduling of materials</a:t>
            </a:r>
          </a:p>
          <a:p>
            <a:pPr marL="342900" indent="-342900">
              <a:buFont typeface="Arial" panose="020B0604020202020204" pitchFamily="34" charset="0"/>
              <a:buChar char="•"/>
            </a:pPr>
            <a:r>
              <a:rPr lang="en-US" sz="2800" b="1" dirty="0"/>
              <a:t>Records should be maintained</a:t>
            </a:r>
          </a:p>
          <a:p>
            <a:pPr marL="342900" indent="-342900">
              <a:buFont typeface="Arial" panose="020B0604020202020204" pitchFamily="34" charset="0"/>
              <a:buChar char="•"/>
            </a:pPr>
            <a:r>
              <a:rPr lang="en-US" sz="2800" b="1" dirty="0"/>
              <a:t>System of internal check should be introduced</a:t>
            </a:r>
          </a:p>
          <a:p>
            <a:pPr marL="342900" indent="-342900">
              <a:buFont typeface="Arial" panose="020B0604020202020204" pitchFamily="34" charset="0"/>
              <a:buChar char="•"/>
            </a:pPr>
            <a:r>
              <a:rPr lang="en-US" sz="2800" b="1" dirty="0"/>
              <a:t>Good method of issue of material should be followed</a:t>
            </a:r>
          </a:p>
          <a:p>
            <a:pPr marL="342900" indent="-342900">
              <a:buFont typeface="Arial" panose="020B0604020202020204" pitchFamily="34" charset="0"/>
              <a:buChar char="•"/>
            </a:pPr>
            <a:r>
              <a:rPr lang="en-US" sz="2800" b="1" dirty="0"/>
              <a:t>Storage of material should be well planned</a:t>
            </a:r>
          </a:p>
          <a:p>
            <a:pPr marL="342900" indent="-342900">
              <a:buFont typeface="Arial" panose="020B0604020202020204" pitchFamily="34" charset="0"/>
              <a:buChar char="•"/>
            </a:pPr>
            <a:r>
              <a:rPr lang="en-US" sz="2800" b="1" dirty="0"/>
              <a:t>Proper method of inspection should be followed</a:t>
            </a:r>
          </a:p>
          <a:p>
            <a:pPr marL="342900" indent="-342900">
              <a:buFont typeface="Arial" panose="020B0604020202020204" pitchFamily="34" charset="0"/>
              <a:buChar char="•"/>
            </a:pPr>
            <a:r>
              <a:rPr lang="en-US" sz="2800" b="1" dirty="0"/>
              <a:t>Ordering quantity of material should be fixed</a:t>
            </a:r>
          </a:p>
          <a:p>
            <a:pPr marL="342900" indent="-342900">
              <a:buFont typeface="Arial" panose="020B0604020202020204" pitchFamily="34" charset="0"/>
              <a:buChar char="•"/>
            </a:pPr>
            <a:r>
              <a:rPr lang="en-US" sz="2800" b="1" dirty="0"/>
              <a:t>Minimum maximum and reordering levels of material should be fixed</a:t>
            </a:r>
            <a:endParaRPr lang="en-IN" sz="2800" b="1" dirty="0"/>
          </a:p>
        </p:txBody>
      </p:sp>
    </p:spTree>
    <p:extLst>
      <p:ext uri="{BB962C8B-B14F-4D97-AF65-F5344CB8AC3E}">
        <p14:creationId xmlns:p14="http://schemas.microsoft.com/office/powerpoint/2010/main" val="187794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Functions of Purchase Department</a:t>
            </a:r>
            <a:endParaRPr lang="en-IN" sz="2800" dirty="0"/>
          </a:p>
        </p:txBody>
      </p:sp>
      <p:pic>
        <p:nvPicPr>
          <p:cNvPr id="3" name="Picture 2">
            <a:extLst>
              <a:ext uri="{FF2B5EF4-FFF2-40B4-BE49-F238E27FC236}">
                <a16:creationId xmlns:a16="http://schemas.microsoft.com/office/drawing/2014/main" id="{2422AFC0-E785-F4DE-37C2-6A034F9FC834}"/>
              </a:ext>
            </a:extLst>
          </p:cNvPr>
          <p:cNvPicPr>
            <a:picLocks noChangeAspect="1"/>
          </p:cNvPicPr>
          <p:nvPr/>
        </p:nvPicPr>
        <p:blipFill>
          <a:blip r:embed="rId3"/>
          <a:stretch>
            <a:fillRect/>
          </a:stretch>
        </p:blipFill>
        <p:spPr>
          <a:xfrm>
            <a:off x="3109912" y="1148674"/>
            <a:ext cx="5972175" cy="5105400"/>
          </a:xfrm>
          <a:prstGeom prst="rect">
            <a:avLst/>
          </a:prstGeom>
        </p:spPr>
      </p:pic>
    </p:spTree>
    <p:extLst>
      <p:ext uri="{BB962C8B-B14F-4D97-AF65-F5344CB8AC3E}">
        <p14:creationId xmlns:p14="http://schemas.microsoft.com/office/powerpoint/2010/main" val="320915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C4D2-0E27-4240-D66A-BED9E6168B16}"/>
              </a:ext>
            </a:extLst>
          </p:cNvPr>
          <p:cNvSpPr>
            <a:spLocks noGrp="1"/>
          </p:cNvSpPr>
          <p:nvPr>
            <p:ph type="ctrTitle"/>
          </p:nvPr>
        </p:nvSpPr>
        <p:spPr>
          <a:xfrm>
            <a:off x="1524000" y="371592"/>
            <a:ext cx="9144000" cy="477837"/>
          </a:xfrm>
        </p:spPr>
        <p:txBody>
          <a:bodyPr>
            <a:normAutofit/>
          </a:bodyPr>
          <a:lstStyle/>
          <a:p>
            <a:r>
              <a:rPr lang="en-US" sz="2800" dirty="0"/>
              <a:t>Purchase Procedure</a:t>
            </a:r>
            <a:endParaRPr lang="en-IN" sz="2800" dirty="0"/>
          </a:p>
        </p:txBody>
      </p:sp>
      <p:pic>
        <p:nvPicPr>
          <p:cNvPr id="4" name="Picture 3">
            <a:extLst>
              <a:ext uri="{FF2B5EF4-FFF2-40B4-BE49-F238E27FC236}">
                <a16:creationId xmlns:a16="http://schemas.microsoft.com/office/drawing/2014/main" id="{B04150F8-F418-305A-4606-FC67195EF202}"/>
              </a:ext>
            </a:extLst>
          </p:cNvPr>
          <p:cNvPicPr>
            <a:picLocks noChangeAspect="1"/>
          </p:cNvPicPr>
          <p:nvPr/>
        </p:nvPicPr>
        <p:blipFill>
          <a:blip r:embed="rId3"/>
          <a:stretch>
            <a:fillRect/>
          </a:stretch>
        </p:blipFill>
        <p:spPr>
          <a:xfrm>
            <a:off x="4114800" y="1466850"/>
            <a:ext cx="3962400" cy="3924300"/>
          </a:xfrm>
          <a:prstGeom prst="rect">
            <a:avLst/>
          </a:prstGeom>
        </p:spPr>
      </p:pic>
    </p:spTree>
    <p:extLst>
      <p:ext uri="{BB962C8B-B14F-4D97-AF65-F5344CB8AC3E}">
        <p14:creationId xmlns:p14="http://schemas.microsoft.com/office/powerpoint/2010/main" val="2957895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8485</Words>
  <Application>Microsoft Office PowerPoint</Application>
  <PresentationFormat>Widescreen</PresentationFormat>
  <Paragraphs>399</Paragraphs>
  <Slides>20</Slides>
  <Notes>20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-apple-system</vt:lpstr>
      <vt:lpstr>Arial</vt:lpstr>
      <vt:lpstr>Arial</vt:lpstr>
      <vt:lpstr>Calibri</vt:lpstr>
      <vt:lpstr>Calibri Light</vt:lpstr>
      <vt:lpstr>CircularStd-bold</vt:lpstr>
      <vt:lpstr>CircularStd-bold</vt:lpstr>
      <vt:lpstr>CircularStd-Book</vt:lpstr>
      <vt:lpstr>Courier New</vt:lpstr>
      <vt:lpstr>Graphik</vt:lpstr>
      <vt:lpstr>inherit</vt:lpstr>
      <vt:lpstr>Inter</vt:lpstr>
      <vt:lpstr>Literata</vt:lpstr>
      <vt:lpstr>Open Sans</vt:lpstr>
      <vt:lpstr>Roboto</vt:lpstr>
      <vt:lpstr>Office Theme</vt:lpstr>
      <vt:lpstr>Strategic Sourcing          &amp;                       Inventory Management</vt:lpstr>
      <vt:lpstr>PowerPoint Presentation</vt:lpstr>
      <vt:lpstr>Strategic Sourcing &amp; Purchasing/Procurement</vt:lpstr>
      <vt:lpstr>Strategic Sourcing &amp; Inventory Management</vt:lpstr>
      <vt:lpstr>Types of Materials </vt:lpstr>
      <vt:lpstr>Need of Materials Control</vt:lpstr>
      <vt:lpstr>Essentials of Materials Control</vt:lpstr>
      <vt:lpstr>Functions of Purchase Department</vt:lpstr>
      <vt:lpstr>Purchase Procedure</vt:lpstr>
      <vt:lpstr>Purchase Documentation &amp; its flow</vt:lpstr>
      <vt:lpstr>Types of Inventory</vt:lpstr>
      <vt:lpstr>Inventory Control</vt:lpstr>
      <vt:lpstr>Methods of Inventory Control</vt:lpstr>
      <vt:lpstr>Stock levels – Reorder-Minimum-Maximum-Average-Danger levels</vt:lpstr>
      <vt:lpstr>Classification of  Inventory </vt:lpstr>
      <vt:lpstr>EOQ</vt:lpstr>
      <vt:lpstr>Perpetual &amp; Physical Inventory Control</vt:lpstr>
      <vt:lpstr>Inventory Turn Over Ratio</vt:lpstr>
      <vt:lpstr>Physical verification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Sourcing &amp; Inventory Management</dc:title>
  <dc:creator>nitin  athavle</dc:creator>
  <cp:lastModifiedBy>nitin  athavle</cp:lastModifiedBy>
  <cp:revision>13</cp:revision>
  <dcterms:created xsi:type="dcterms:W3CDTF">2022-11-11T14:59:14Z</dcterms:created>
  <dcterms:modified xsi:type="dcterms:W3CDTF">2022-11-12T09:21:26Z</dcterms:modified>
</cp:coreProperties>
</file>