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71212E-6501-61C7-4110-0C2CE7CBD4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C4B4AF6-98F4-1FCB-F247-AEB99DCD6E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E8D1404-9679-EB86-1F5C-233E24C328B6}"/>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FE61AE18-43C6-F52F-FA19-9EB5A6D95F9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F60F16E-2046-A30F-48E8-0B255C5B6252}"/>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85962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D2AAF7-58E4-62F7-C1BD-FBD68454317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2C81AFB-4CAD-BAE4-4E18-AD69CF7063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5C56052-DA82-45B4-B92A-73374F4DFEDA}"/>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07CD6502-8560-55A2-5259-C148D2778A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40BE0D0-712A-5FF7-2D2D-C60EF4EBA140}"/>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167758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EADC142-8A82-4EE2-2790-B6DF7D5BC8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C25C5C48-35CD-6AA8-73A9-27067803D5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B0E2018-5734-A75F-B225-E60D6A3464CE}"/>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D01F3AC9-1626-102A-ADFF-2F0F540E5D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1A45654-EFDB-AD35-44A3-8FEC6BD27F76}"/>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1831828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2CD3F7-2A47-E57E-D56D-B9B2F68F421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D5582495-E0C1-1BD7-C8F4-8E6F9D2E0C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986259E3-9318-EF39-9753-56CEA9AD579E}"/>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7F97B004-352C-BAE6-CCF5-CDF963C495F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605818E3-F1B8-2CA1-2C0A-05351B58623D}"/>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355721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B8961F-6807-5306-825E-104DCA2A0A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407F480-BB96-20AC-849E-DF2F288267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BD8999D-C0CC-3653-E284-CFA1C0421F3F}"/>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9F47BCC4-550C-AB29-DC28-A3F35986391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4B287D1-0D03-8FB2-CFA5-F49BBC64BA04}"/>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412388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2EA195-3555-54F7-7A99-56C9334A7A0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DCE12162-F9F8-8B3E-DD97-B78292310D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EF85F9EE-27B5-D13D-6F61-E42E31F4A8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520246D4-21DE-B368-9298-D2247772AE3C}"/>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6" name="Footer Placeholder 5">
            <a:extLst>
              <a:ext uri="{FF2B5EF4-FFF2-40B4-BE49-F238E27FC236}">
                <a16:creationId xmlns:a16="http://schemas.microsoft.com/office/drawing/2014/main" xmlns="" id="{0FBAEAA4-E04A-85DF-3D05-BDE00B3FB61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965869B0-1FCE-0060-8ADE-0148908C9075}"/>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96863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972E51-59F8-AAAF-0937-293AF5ED89D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D5F78FD-9DA9-9BBF-4065-E8741D0359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EC40761-2803-B8EA-34B8-B712284F6E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D884E32C-2021-827A-925A-787E4D8480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1AD412DE-9F8C-03AD-BBE3-CB2CE2614F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F5675103-727C-1659-4F80-986ECF8C7B81}"/>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8" name="Footer Placeholder 7">
            <a:extLst>
              <a:ext uri="{FF2B5EF4-FFF2-40B4-BE49-F238E27FC236}">
                <a16:creationId xmlns:a16="http://schemas.microsoft.com/office/drawing/2014/main" xmlns="" id="{18E1C956-0F85-E4AC-E0B2-25940CD7531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DD879042-70B5-3C96-0BD8-B0112719FB21}"/>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16474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141924-1F97-8010-90D0-FE65B0F6E68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998E7FB2-6818-DCFA-D669-345F44E038D5}"/>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4" name="Footer Placeholder 3">
            <a:extLst>
              <a:ext uri="{FF2B5EF4-FFF2-40B4-BE49-F238E27FC236}">
                <a16:creationId xmlns:a16="http://schemas.microsoft.com/office/drawing/2014/main" xmlns="" id="{7559B6D9-7049-22DF-EDEC-DA396B71976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E122E1C9-E7BA-33BB-7447-0BF6EA31347C}"/>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4013509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11C6D91-B361-F86C-C62D-B159F766DD58}"/>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3" name="Footer Placeholder 2">
            <a:extLst>
              <a:ext uri="{FF2B5EF4-FFF2-40B4-BE49-F238E27FC236}">
                <a16:creationId xmlns:a16="http://schemas.microsoft.com/office/drawing/2014/main" xmlns="" id="{DE7FBAC4-0EB6-AD30-31E7-157A3E03C21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16BDF3A3-EF5A-79FD-81C6-5EDF48F707A2}"/>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2942700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E5BF18-A2E4-67E9-A523-16B888EA91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E9711B9-7283-0ECA-AEE2-FE7B5CDD9F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9E202E1-A3B6-4E34-FAFB-47F9254B85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4437097-BFA4-BD9A-3DCE-933AEB2826E5}"/>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6" name="Footer Placeholder 5">
            <a:extLst>
              <a:ext uri="{FF2B5EF4-FFF2-40B4-BE49-F238E27FC236}">
                <a16:creationId xmlns:a16="http://schemas.microsoft.com/office/drawing/2014/main" xmlns="" id="{7A050592-3315-0962-58B3-693935B085F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9E683D11-B50C-0405-E72A-3DC8ED95D162}"/>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3085425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996A45-26CD-3EAE-6091-DFFB2E43EE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73D64057-B0A2-DB85-8FDE-845761031E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99B6B114-CD50-7843-C3AD-33535EB1D5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5A71687-4930-ACAE-6E26-7554BA2D0AD1}"/>
              </a:ext>
            </a:extLst>
          </p:cNvPr>
          <p:cNvSpPr>
            <a:spLocks noGrp="1"/>
          </p:cNvSpPr>
          <p:nvPr>
            <p:ph type="dt" sz="half" idx="10"/>
          </p:nvPr>
        </p:nvSpPr>
        <p:spPr/>
        <p:txBody>
          <a:bodyPr/>
          <a:lstStyle/>
          <a:p>
            <a:fld id="{6F865398-BD6C-4CD8-8430-79E3D3A9AB4B}" type="datetimeFigureOut">
              <a:rPr lang="en-IN" smtClean="0"/>
              <a:t>21-03-2024</a:t>
            </a:fld>
            <a:endParaRPr lang="en-IN"/>
          </a:p>
        </p:txBody>
      </p:sp>
      <p:sp>
        <p:nvSpPr>
          <p:cNvPr id="6" name="Footer Placeholder 5">
            <a:extLst>
              <a:ext uri="{FF2B5EF4-FFF2-40B4-BE49-F238E27FC236}">
                <a16:creationId xmlns:a16="http://schemas.microsoft.com/office/drawing/2014/main" xmlns="" id="{9A72A00F-B3DF-DE50-3C49-F46DE917243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67D85A0C-DFC1-6552-66F5-216E24E61361}"/>
              </a:ext>
            </a:extLst>
          </p:cNvPr>
          <p:cNvSpPr>
            <a:spLocks noGrp="1"/>
          </p:cNvSpPr>
          <p:nvPr>
            <p:ph type="sldNum" sz="quarter" idx="12"/>
          </p:nvPr>
        </p:nvSpPr>
        <p:spPr/>
        <p:txBody>
          <a:bodyPr/>
          <a:lstStyle/>
          <a:p>
            <a:fld id="{E5CA5E5B-9E93-41EA-8E31-B30389F2BCBF}" type="slidenum">
              <a:rPr lang="en-IN" smtClean="0"/>
              <a:t>‹#›</a:t>
            </a:fld>
            <a:endParaRPr lang="en-IN"/>
          </a:p>
        </p:txBody>
      </p:sp>
    </p:spTree>
    <p:extLst>
      <p:ext uri="{BB962C8B-B14F-4D97-AF65-F5344CB8AC3E}">
        <p14:creationId xmlns:p14="http://schemas.microsoft.com/office/powerpoint/2010/main" val="3057816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11E4D19-E125-C5B6-1030-75DC8FD8F0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060E1E8-6A57-B11E-64A4-FDA79BFED5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14C0242E-8141-8EC0-A661-EEEF1F57C1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865398-BD6C-4CD8-8430-79E3D3A9AB4B}" type="datetimeFigureOut">
              <a:rPr lang="en-IN" smtClean="0"/>
              <a:t>21-03-2024</a:t>
            </a:fld>
            <a:endParaRPr lang="en-IN"/>
          </a:p>
        </p:txBody>
      </p:sp>
      <p:sp>
        <p:nvSpPr>
          <p:cNvPr id="5" name="Footer Placeholder 4">
            <a:extLst>
              <a:ext uri="{FF2B5EF4-FFF2-40B4-BE49-F238E27FC236}">
                <a16:creationId xmlns:a16="http://schemas.microsoft.com/office/drawing/2014/main" xmlns="" id="{1054F893-AE0D-0AB7-DBD3-4A247053C2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7869D7E6-D3C8-9D3B-87E9-85451F6C8B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5E5B-9E93-41EA-8E31-B30389F2BCBF}" type="slidenum">
              <a:rPr lang="en-IN" smtClean="0"/>
              <a:t>‹#›</a:t>
            </a:fld>
            <a:endParaRPr lang="en-IN"/>
          </a:p>
        </p:txBody>
      </p:sp>
    </p:spTree>
    <p:extLst>
      <p:ext uri="{BB962C8B-B14F-4D97-AF65-F5344CB8AC3E}">
        <p14:creationId xmlns:p14="http://schemas.microsoft.com/office/powerpoint/2010/main" val="2861554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1122363"/>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9" name="TextBox 8">
            <a:extLst>
              <a:ext uri="{FF2B5EF4-FFF2-40B4-BE49-F238E27FC236}">
                <a16:creationId xmlns:a16="http://schemas.microsoft.com/office/drawing/2014/main" xmlns="" id="{CE71E101-AE94-CBE1-4DF6-2727F14CC0A3}"/>
              </a:ext>
            </a:extLst>
          </p:cNvPr>
          <p:cNvSpPr txBox="1"/>
          <p:nvPr/>
        </p:nvSpPr>
        <p:spPr>
          <a:xfrm>
            <a:off x="642486" y="2690336"/>
            <a:ext cx="6097604" cy="1477328"/>
          </a:xfrm>
          <a:prstGeom prst="rect">
            <a:avLst/>
          </a:prstGeom>
          <a:noFill/>
        </p:spPr>
        <p:txBody>
          <a:bodyPr wrap="square">
            <a:spAutoFit/>
          </a:bodyPr>
          <a:lstStyle/>
          <a:p>
            <a:r>
              <a:rPr lang="en-US" dirty="0"/>
              <a:t>Emotional intelligence (EI) is the ability to identify, understand, and manage one's own emotions, as well as the emotions of others. It involves being aware of and regulating emotions to facilitate thought, behavior, and interpersonal relationships effectively.</a:t>
            </a:r>
            <a:endParaRPr lang="en-IN" dirty="0"/>
          </a:p>
        </p:txBody>
      </p:sp>
      <p:pic>
        <p:nvPicPr>
          <p:cNvPr id="3" name="Picture 2">
            <a:extLst>
              <a:ext uri="{FF2B5EF4-FFF2-40B4-BE49-F238E27FC236}">
                <a16:creationId xmlns:a16="http://schemas.microsoft.com/office/drawing/2014/main" xmlns="" id="{E35EE754-56F7-CCCC-413E-A977A4107A20}"/>
              </a:ext>
            </a:extLst>
          </p:cNvPr>
          <p:cNvPicPr>
            <a:picLocks noChangeAspect="1"/>
          </p:cNvPicPr>
          <p:nvPr/>
        </p:nvPicPr>
        <p:blipFill>
          <a:blip r:embed="rId2"/>
          <a:stretch>
            <a:fillRect/>
          </a:stretch>
        </p:blipFill>
        <p:spPr>
          <a:xfrm>
            <a:off x="6927081" y="2472690"/>
            <a:ext cx="4286250" cy="3009900"/>
          </a:xfrm>
          <a:prstGeom prst="rect">
            <a:avLst/>
          </a:prstGeom>
        </p:spPr>
      </p:pic>
    </p:spTree>
    <p:extLst>
      <p:ext uri="{BB962C8B-B14F-4D97-AF65-F5344CB8AC3E}">
        <p14:creationId xmlns:p14="http://schemas.microsoft.com/office/powerpoint/2010/main" val="1782970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1122363"/>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524000" y="1869491"/>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A mind tool – Enhancing continual improvement</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940870" y="4839709"/>
            <a:ext cx="6097604" cy="1754326"/>
          </a:xfrm>
          <a:prstGeom prst="rect">
            <a:avLst/>
          </a:prstGeom>
          <a:noFill/>
        </p:spPr>
        <p:txBody>
          <a:bodyPr wrap="square">
            <a:spAutoFit/>
          </a:bodyPr>
          <a:lstStyle/>
          <a:p>
            <a:r>
              <a:rPr lang="en-US" dirty="0"/>
              <a:t>Emotional intelligence is considered to be an important factor in personal and professional success. Individuals with higher levels of emotional intelligence are better able to manage stress, communicate effectively, navigate social situations, and build strong relationships. They are also more likely to be successful in leadership roles and have greater job satisfaction.</a:t>
            </a:r>
            <a:endParaRPr lang="en-IN" dirty="0"/>
          </a:p>
        </p:txBody>
      </p:sp>
      <p:pic>
        <p:nvPicPr>
          <p:cNvPr id="4" name="Picture 3">
            <a:extLst>
              <a:ext uri="{FF2B5EF4-FFF2-40B4-BE49-F238E27FC236}">
                <a16:creationId xmlns:a16="http://schemas.microsoft.com/office/drawing/2014/main" xmlns="" id="{134AE614-A5AE-BEDA-1624-9602A438A2B6}"/>
              </a:ext>
            </a:extLst>
          </p:cNvPr>
          <p:cNvPicPr>
            <a:picLocks noChangeAspect="1"/>
          </p:cNvPicPr>
          <p:nvPr/>
        </p:nvPicPr>
        <p:blipFill>
          <a:blip r:embed="rId2"/>
          <a:stretch>
            <a:fillRect/>
          </a:stretch>
        </p:blipFill>
        <p:spPr>
          <a:xfrm>
            <a:off x="7985158" y="2548523"/>
            <a:ext cx="2324100" cy="1962150"/>
          </a:xfrm>
          <a:prstGeom prst="rect">
            <a:avLst/>
          </a:prstGeom>
        </p:spPr>
      </p:pic>
      <p:pic>
        <p:nvPicPr>
          <p:cNvPr id="6" name="Picture 5">
            <a:extLst>
              <a:ext uri="{FF2B5EF4-FFF2-40B4-BE49-F238E27FC236}">
                <a16:creationId xmlns:a16="http://schemas.microsoft.com/office/drawing/2014/main" xmlns="" id="{E8583917-8442-8228-A591-D6AC33EF6186}"/>
              </a:ext>
            </a:extLst>
          </p:cNvPr>
          <p:cNvPicPr>
            <a:picLocks noChangeAspect="1"/>
          </p:cNvPicPr>
          <p:nvPr/>
        </p:nvPicPr>
        <p:blipFill>
          <a:blip r:embed="rId3"/>
          <a:stretch>
            <a:fillRect/>
          </a:stretch>
        </p:blipFill>
        <p:spPr>
          <a:xfrm>
            <a:off x="3539490" y="2616619"/>
            <a:ext cx="3048000" cy="1714500"/>
          </a:xfrm>
          <a:prstGeom prst="rect">
            <a:avLst/>
          </a:prstGeom>
        </p:spPr>
      </p:pic>
    </p:spTree>
    <p:extLst>
      <p:ext uri="{BB962C8B-B14F-4D97-AF65-F5344CB8AC3E}">
        <p14:creationId xmlns:p14="http://schemas.microsoft.com/office/powerpoint/2010/main" val="2932669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112840"/>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3048000" y="590677"/>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Five key components</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324852" y="725895"/>
            <a:ext cx="4670659" cy="5909310"/>
          </a:xfrm>
          <a:prstGeom prst="rect">
            <a:avLst/>
          </a:prstGeom>
          <a:noFill/>
        </p:spPr>
        <p:txBody>
          <a:bodyPr wrap="square">
            <a:spAutoFit/>
          </a:bodyPr>
          <a:lstStyle/>
          <a:p>
            <a:pPr algn="l"/>
            <a:r>
              <a:rPr lang="en-US" b="0" i="0" dirty="0">
                <a:solidFill>
                  <a:srgbClr val="374151"/>
                </a:solidFill>
                <a:effectLst/>
                <a:latin typeface="Söhne"/>
              </a:rPr>
              <a:t>The concept of EI was first introduced by psychologists Peter Salovey and John Mayer in 1990, and popularized by author and journalist Daniel Goleman in the mid-1990s. According to Goleman, emotional intelligence is made up of five key components:</a:t>
            </a:r>
          </a:p>
          <a:p>
            <a:pPr algn="l">
              <a:buFont typeface="+mj-lt"/>
              <a:buAutoNum type="arabicPeriod"/>
            </a:pPr>
            <a:r>
              <a:rPr lang="en-US" b="0" i="0" dirty="0">
                <a:solidFill>
                  <a:srgbClr val="374151"/>
                </a:solidFill>
                <a:effectLst/>
                <a:latin typeface="Söhne"/>
              </a:rPr>
              <a:t>Self-awareness: The ability to recognize and understand one's own emotions, strengths, and weaknesses.</a:t>
            </a:r>
          </a:p>
          <a:p>
            <a:pPr algn="l">
              <a:buFont typeface="+mj-lt"/>
              <a:buAutoNum type="arabicPeriod"/>
            </a:pPr>
            <a:r>
              <a:rPr lang="en-US" b="0" i="0" dirty="0">
                <a:solidFill>
                  <a:srgbClr val="374151"/>
                </a:solidFill>
                <a:effectLst/>
                <a:latin typeface="Söhne"/>
              </a:rPr>
              <a:t>Self-regulation: The ability to manage and regulate one's own emotions, thoughts, and behaviors.</a:t>
            </a:r>
          </a:p>
          <a:p>
            <a:pPr algn="l">
              <a:buFont typeface="+mj-lt"/>
              <a:buAutoNum type="arabicPeriod"/>
            </a:pPr>
            <a:r>
              <a:rPr lang="en-US" b="0" i="0" dirty="0">
                <a:solidFill>
                  <a:srgbClr val="374151"/>
                </a:solidFill>
                <a:effectLst/>
                <a:latin typeface="Söhne"/>
              </a:rPr>
              <a:t>Motivation: The ability to use one's own emotions to motivate oneself and achieve goals.</a:t>
            </a:r>
          </a:p>
          <a:p>
            <a:pPr algn="l">
              <a:buFont typeface="+mj-lt"/>
              <a:buAutoNum type="arabicPeriod"/>
            </a:pPr>
            <a:r>
              <a:rPr lang="en-US" b="0" i="0" dirty="0">
                <a:solidFill>
                  <a:srgbClr val="374151"/>
                </a:solidFill>
                <a:effectLst/>
                <a:latin typeface="Söhne"/>
              </a:rPr>
              <a:t>Empathy: The ability to understand and relate to the emotions of others.</a:t>
            </a:r>
          </a:p>
          <a:p>
            <a:pPr algn="l">
              <a:buFont typeface="+mj-lt"/>
              <a:buAutoNum type="arabicPeriod"/>
            </a:pPr>
            <a:r>
              <a:rPr lang="en-US" b="0" i="0" dirty="0">
                <a:solidFill>
                  <a:srgbClr val="374151"/>
                </a:solidFill>
                <a:effectLst/>
                <a:latin typeface="Söhne"/>
              </a:rPr>
              <a:t>Social skills: The ability to manage and influence the emotions of others, communicate effectively, and build and maintain positive relationships.</a:t>
            </a:r>
          </a:p>
        </p:txBody>
      </p:sp>
      <p:pic>
        <p:nvPicPr>
          <p:cNvPr id="4" name="Picture 3">
            <a:extLst>
              <a:ext uri="{FF2B5EF4-FFF2-40B4-BE49-F238E27FC236}">
                <a16:creationId xmlns:a16="http://schemas.microsoft.com/office/drawing/2014/main" xmlns="" id="{EFD32419-35B7-D6B2-8278-F66BC88712FA}"/>
              </a:ext>
            </a:extLst>
          </p:cNvPr>
          <p:cNvPicPr>
            <a:picLocks noChangeAspect="1"/>
          </p:cNvPicPr>
          <p:nvPr/>
        </p:nvPicPr>
        <p:blipFill>
          <a:blip r:embed="rId2"/>
          <a:stretch>
            <a:fillRect/>
          </a:stretch>
        </p:blipFill>
        <p:spPr>
          <a:xfrm>
            <a:off x="5555505" y="1775725"/>
            <a:ext cx="6205765" cy="3809650"/>
          </a:xfrm>
          <a:prstGeom prst="rect">
            <a:avLst/>
          </a:prstGeom>
        </p:spPr>
      </p:pic>
    </p:spTree>
    <p:extLst>
      <p:ext uri="{BB962C8B-B14F-4D97-AF65-F5344CB8AC3E}">
        <p14:creationId xmlns:p14="http://schemas.microsoft.com/office/powerpoint/2010/main" val="287010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348131"/>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456623" y="941753"/>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Factors affecting EI</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430729" y="1419590"/>
            <a:ext cx="11081086" cy="4524315"/>
          </a:xfrm>
          <a:prstGeom prst="rect">
            <a:avLst/>
          </a:prstGeom>
          <a:noFill/>
        </p:spPr>
        <p:txBody>
          <a:bodyPr wrap="square">
            <a:spAutoFit/>
          </a:bodyPr>
          <a:lstStyle/>
          <a:p>
            <a:pPr algn="l">
              <a:buFont typeface="+mj-lt"/>
              <a:buAutoNum type="arabicPeriod"/>
            </a:pPr>
            <a:r>
              <a:rPr lang="en-US" b="0" i="0" dirty="0">
                <a:solidFill>
                  <a:srgbClr val="374151"/>
                </a:solidFill>
                <a:effectLst/>
                <a:latin typeface="Söhne"/>
              </a:rPr>
              <a:t>Genetics: There is evidence to suggest that genetic factors can influence EI, particularly in the areas of emotion recognition and regulation.</a:t>
            </a:r>
          </a:p>
          <a:p>
            <a:pPr algn="l">
              <a:buFont typeface="+mj-lt"/>
              <a:buAutoNum type="arabicPeriod"/>
            </a:pPr>
            <a:r>
              <a:rPr lang="en-US" b="0" i="0" dirty="0">
                <a:solidFill>
                  <a:srgbClr val="374151"/>
                </a:solidFill>
                <a:effectLst/>
                <a:latin typeface="Söhne"/>
              </a:rPr>
              <a:t>Environment: Early life experiences, such as parenting, can play a role in the development of EI. A supportive and nurturing environment can help individuals to develop strong emotional skills, while an abusive or neglectful environment can hinder emotional development.</a:t>
            </a:r>
          </a:p>
          <a:p>
            <a:pPr algn="l">
              <a:buFont typeface="+mj-lt"/>
              <a:buAutoNum type="arabicPeriod"/>
            </a:pPr>
            <a:r>
              <a:rPr lang="en-US" b="0" i="0" dirty="0">
                <a:solidFill>
                  <a:srgbClr val="374151"/>
                </a:solidFill>
                <a:effectLst/>
                <a:latin typeface="Söhne"/>
              </a:rPr>
              <a:t>Education: Education can also play a role in the development of EI. Programs that focus on emotional skills, such as social and emotional learning (SEL), can help individuals to develop emotional intelligence .</a:t>
            </a:r>
          </a:p>
          <a:p>
            <a:pPr algn="l">
              <a:buFont typeface="+mj-lt"/>
              <a:buAutoNum type="arabicPeriod"/>
            </a:pPr>
            <a:r>
              <a:rPr lang="en-US" b="0" i="0" dirty="0">
                <a:solidFill>
                  <a:srgbClr val="374151"/>
                </a:solidFill>
                <a:effectLst/>
                <a:latin typeface="Söhne"/>
              </a:rPr>
              <a:t>Culture: Cultural norms and expectations can influence how emotions are expressed and regulated. For example, some cultures may value emotional expression, while others may emphasize emotional restraint.</a:t>
            </a:r>
          </a:p>
          <a:p>
            <a:pPr algn="l">
              <a:buFont typeface="+mj-lt"/>
              <a:buAutoNum type="arabicPeriod"/>
            </a:pPr>
            <a:r>
              <a:rPr lang="en-US" b="0" i="0" dirty="0">
                <a:solidFill>
                  <a:srgbClr val="374151"/>
                </a:solidFill>
                <a:effectLst/>
                <a:latin typeface="Söhne"/>
              </a:rPr>
              <a:t>Personality: Certain personality traits, such as extraversion and openness, are associated with higher levels of emotional intelligence.</a:t>
            </a:r>
          </a:p>
          <a:p>
            <a:pPr algn="l">
              <a:buFont typeface="+mj-lt"/>
              <a:buAutoNum type="arabicPeriod"/>
            </a:pPr>
            <a:r>
              <a:rPr lang="en-US" b="0" i="0" dirty="0">
                <a:solidFill>
                  <a:srgbClr val="374151"/>
                </a:solidFill>
                <a:effectLst/>
                <a:latin typeface="Söhne"/>
              </a:rPr>
              <a:t>Age: EI tends to improve with age, as individuals gain more life experience and develop stronger emotional skills.</a:t>
            </a:r>
          </a:p>
          <a:p>
            <a:pPr algn="l">
              <a:buFont typeface="+mj-lt"/>
              <a:buAutoNum type="arabicPeriod"/>
            </a:pPr>
            <a:r>
              <a:rPr lang="en-US" b="0" i="0" dirty="0">
                <a:solidFill>
                  <a:srgbClr val="374151"/>
                </a:solidFill>
                <a:effectLst/>
                <a:latin typeface="Söhne"/>
              </a:rPr>
              <a:t>Gender: Research suggests that women tend to score higher than men on measures of emotional intelligence, although the reasons for this are not entirely clear.</a:t>
            </a:r>
          </a:p>
          <a:p>
            <a:pPr algn="l"/>
            <a:endParaRPr lang="en-US" b="0" i="0" dirty="0">
              <a:solidFill>
                <a:srgbClr val="374151"/>
              </a:solidFill>
              <a:effectLst/>
              <a:latin typeface="Söhne"/>
            </a:endParaRPr>
          </a:p>
          <a:p>
            <a:pPr algn="l"/>
            <a:endParaRPr lang="en-US" b="0" i="0" dirty="0">
              <a:solidFill>
                <a:srgbClr val="374151"/>
              </a:solidFill>
              <a:effectLst/>
              <a:latin typeface="Söhne"/>
            </a:endParaRPr>
          </a:p>
        </p:txBody>
      </p:sp>
    </p:spTree>
    <p:extLst>
      <p:ext uri="{BB962C8B-B14F-4D97-AF65-F5344CB8AC3E}">
        <p14:creationId xmlns:p14="http://schemas.microsoft.com/office/powerpoint/2010/main" val="440052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348131"/>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456623" y="941753"/>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Continual Improvement with EI</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430729" y="1419590"/>
            <a:ext cx="11081086" cy="5632311"/>
          </a:xfrm>
          <a:prstGeom prst="rect">
            <a:avLst/>
          </a:prstGeom>
          <a:noFill/>
        </p:spPr>
        <p:txBody>
          <a:bodyPr wrap="square">
            <a:spAutoFit/>
          </a:bodyPr>
          <a:lstStyle/>
          <a:p>
            <a:pPr algn="l"/>
            <a:r>
              <a:rPr lang="en-US" b="0" i="0" dirty="0">
                <a:solidFill>
                  <a:srgbClr val="374151"/>
                </a:solidFill>
                <a:effectLst/>
                <a:latin typeface="Söhne"/>
              </a:rPr>
              <a:t>Emotional intelligence (EI) can help to improve continual improvement in several ways:</a:t>
            </a:r>
          </a:p>
          <a:p>
            <a:pPr algn="l">
              <a:lnSpc>
                <a:spcPct val="150000"/>
              </a:lnSpc>
              <a:buFont typeface="+mj-lt"/>
              <a:buAutoNum type="arabicPeriod"/>
            </a:pPr>
            <a:r>
              <a:rPr lang="en-US" b="1" i="0" dirty="0">
                <a:solidFill>
                  <a:srgbClr val="374151"/>
                </a:solidFill>
                <a:effectLst/>
                <a:latin typeface="Söhne"/>
              </a:rPr>
              <a:t>Self-awareness: </a:t>
            </a:r>
            <a:r>
              <a:rPr lang="en-US" b="0" i="0" dirty="0">
                <a:solidFill>
                  <a:srgbClr val="374151"/>
                </a:solidFill>
                <a:effectLst/>
                <a:latin typeface="Söhne"/>
              </a:rPr>
              <a:t>Emotional intelligence helps individuals to be aware of their emotions, strengths, and weaknesses. This awareness can help individuals to identify areas where they need to improve and take action to address them.</a:t>
            </a:r>
          </a:p>
          <a:p>
            <a:pPr algn="l">
              <a:lnSpc>
                <a:spcPct val="150000"/>
              </a:lnSpc>
              <a:buFont typeface="+mj-lt"/>
              <a:buAutoNum type="arabicPeriod"/>
            </a:pPr>
            <a:r>
              <a:rPr lang="en-US" b="0" i="0" dirty="0">
                <a:solidFill>
                  <a:srgbClr val="374151"/>
                </a:solidFill>
                <a:effectLst/>
                <a:latin typeface="Söhne"/>
              </a:rPr>
              <a:t>Empathy: Empathy is a key component of emotional intelligence that enables individuals to understand and connect with others' feelings and emotions. This understanding can help individuals to identify opportunities for improvement by understanding the perspectives and experiences of others.</a:t>
            </a:r>
          </a:p>
          <a:p>
            <a:pPr algn="l">
              <a:lnSpc>
                <a:spcPct val="150000"/>
              </a:lnSpc>
              <a:buFont typeface="+mj-lt"/>
              <a:buAutoNum type="arabicPeriod"/>
            </a:pPr>
            <a:r>
              <a:rPr lang="en-US" b="0" i="0" dirty="0">
                <a:solidFill>
                  <a:srgbClr val="374151"/>
                </a:solidFill>
                <a:effectLst/>
                <a:latin typeface="Söhne"/>
              </a:rPr>
              <a:t>Collaboration: Emotional intelligence can help individuals to work effectively in teams by building positive relationships, managing conflicts, and fostering open communication. Effective collaboration can lead to improved processes and better outcomes.</a:t>
            </a:r>
          </a:p>
          <a:p>
            <a:pPr algn="l">
              <a:lnSpc>
                <a:spcPct val="150000"/>
              </a:lnSpc>
              <a:buFont typeface="+mj-lt"/>
              <a:buAutoNum type="arabicPeriod"/>
            </a:pPr>
            <a:r>
              <a:rPr lang="en-US" b="0" i="0" dirty="0">
                <a:solidFill>
                  <a:srgbClr val="374151"/>
                </a:solidFill>
                <a:effectLst/>
                <a:latin typeface="Söhne"/>
              </a:rPr>
              <a:t>Adaptability: Emotional intelligence helps individuals to be flexible and adaptable in changing situations. This adaptability can help individuals to identify opportunities for improvement and adapt to new processes.</a:t>
            </a:r>
          </a:p>
          <a:p>
            <a:pPr algn="l">
              <a:lnSpc>
                <a:spcPct val="150000"/>
              </a:lnSpc>
              <a:buFont typeface="+mj-lt"/>
              <a:buAutoNum type="arabicPeriod"/>
            </a:pPr>
            <a:r>
              <a:rPr lang="en-US" b="0" i="0" dirty="0">
                <a:solidFill>
                  <a:srgbClr val="374151"/>
                </a:solidFill>
                <a:effectLst/>
                <a:latin typeface="Söhne"/>
              </a:rPr>
              <a:t>Resilience: Emotional intelligence helps individuals to manage stress and setbacks effectively. This resilience can help individuals to stay focused on continual improvement despite challenges and setbacks.</a:t>
            </a:r>
          </a:p>
          <a:p>
            <a:pPr algn="l">
              <a:buFont typeface="+mj-lt"/>
              <a:buAutoNum type="arabicPeriod"/>
            </a:pPr>
            <a:endParaRPr lang="en-US" b="0" i="0" dirty="0">
              <a:solidFill>
                <a:srgbClr val="374151"/>
              </a:solidFill>
              <a:effectLst/>
              <a:latin typeface="Söhne"/>
            </a:endParaRPr>
          </a:p>
        </p:txBody>
      </p:sp>
    </p:spTree>
    <p:extLst>
      <p:ext uri="{BB962C8B-B14F-4D97-AF65-F5344CB8AC3E}">
        <p14:creationId xmlns:p14="http://schemas.microsoft.com/office/powerpoint/2010/main" val="3592973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348131"/>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456623" y="941753"/>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Challenges in EI</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430729" y="1419590"/>
            <a:ext cx="11081086" cy="3970318"/>
          </a:xfrm>
          <a:prstGeom prst="rect">
            <a:avLst/>
          </a:prstGeom>
          <a:noFill/>
        </p:spPr>
        <p:txBody>
          <a:bodyPr wrap="square">
            <a:spAutoFit/>
          </a:bodyPr>
          <a:lstStyle/>
          <a:p>
            <a:pPr algn="l"/>
            <a:r>
              <a:rPr lang="en-US" b="0" i="0" dirty="0">
                <a:solidFill>
                  <a:srgbClr val="374151"/>
                </a:solidFill>
                <a:effectLst/>
                <a:latin typeface="Söhne"/>
              </a:rPr>
              <a:t>Developing emotional intelligence (EI) can be challenging for a variety of reasons, including:</a:t>
            </a:r>
          </a:p>
          <a:p>
            <a:pPr algn="l">
              <a:buFont typeface="+mj-lt"/>
              <a:buAutoNum type="arabicPeriod"/>
            </a:pPr>
            <a:r>
              <a:rPr lang="en-US" b="0" i="0" dirty="0">
                <a:solidFill>
                  <a:srgbClr val="374151"/>
                </a:solidFill>
                <a:effectLst/>
                <a:latin typeface="Söhne"/>
              </a:rPr>
              <a:t>Lack of awareness: Many people may not be aware of their emotions, or they may struggle to identify and label them accurately. Without this awareness, it can be difficult to regulate emotions effectively.</a:t>
            </a:r>
          </a:p>
          <a:p>
            <a:pPr algn="l">
              <a:buFont typeface="+mj-lt"/>
              <a:buAutoNum type="arabicPeriod"/>
            </a:pPr>
            <a:r>
              <a:rPr lang="en-US" b="0" i="0" dirty="0">
                <a:solidFill>
                  <a:srgbClr val="374151"/>
                </a:solidFill>
                <a:effectLst/>
                <a:latin typeface="Söhne"/>
              </a:rPr>
              <a:t>Cultural barriers: Cultural differences in the expression and regulation of emotions can create challenges in developing emotional intelligence, particularly in diverse or multicultural settings.</a:t>
            </a:r>
          </a:p>
          <a:p>
            <a:pPr algn="l">
              <a:buFont typeface="+mj-lt"/>
              <a:buAutoNum type="arabicPeriod"/>
            </a:pPr>
            <a:r>
              <a:rPr lang="en-US" b="0" i="0" dirty="0">
                <a:solidFill>
                  <a:srgbClr val="374151"/>
                </a:solidFill>
                <a:effectLst/>
                <a:latin typeface="Söhne"/>
              </a:rPr>
              <a:t>Negative emotions: Negative emotions, such as anger, fear, and sadness, can be challenging to manage effectively. These emotions can be triggered by a variety of situations, and learning to regulate them requires practice and skill.</a:t>
            </a:r>
          </a:p>
          <a:p>
            <a:pPr algn="l">
              <a:buFont typeface="+mj-lt"/>
              <a:buAutoNum type="arabicPeriod"/>
            </a:pPr>
            <a:r>
              <a:rPr lang="en-US" b="0" i="0" dirty="0">
                <a:solidFill>
                  <a:srgbClr val="374151"/>
                </a:solidFill>
                <a:effectLst/>
                <a:latin typeface="Söhne"/>
              </a:rPr>
              <a:t>Resistance to change: Developing emotional intelligence often requires individuals to change their behavior and habits. This can be challenging for some people, particularly if they are resistant to change or have ingrained habits .</a:t>
            </a:r>
          </a:p>
          <a:p>
            <a:pPr algn="l">
              <a:buFont typeface="+mj-lt"/>
              <a:buAutoNum type="arabicPeriod"/>
            </a:pPr>
            <a:r>
              <a:rPr lang="en-US" b="0" i="0" dirty="0">
                <a:solidFill>
                  <a:srgbClr val="374151"/>
                </a:solidFill>
                <a:effectLst/>
                <a:latin typeface="Söhne"/>
              </a:rPr>
              <a:t>Lack of support: Developing emotional intelligence can be difficult without support from others. This support may come in the form of coaching, mentoring, or training.</a:t>
            </a:r>
          </a:p>
          <a:p>
            <a:pPr algn="l">
              <a:buFont typeface="+mj-lt"/>
              <a:buAutoNum type="arabicPeriod"/>
            </a:pPr>
            <a:r>
              <a:rPr lang="en-US" b="0" i="0" dirty="0">
                <a:solidFill>
                  <a:srgbClr val="374151"/>
                </a:solidFill>
                <a:effectLst/>
                <a:latin typeface="Söhne"/>
              </a:rPr>
              <a:t>Overcoming biases: Developing emotional intelligence requires individuals to overcome biases and stereotypes that may affect their perceptions of others. This can be challenging, particularly if these biases are deeply ingrained.</a:t>
            </a:r>
          </a:p>
          <a:p>
            <a:pPr algn="l">
              <a:buFont typeface="+mj-lt"/>
              <a:buAutoNum type="arabicPeriod"/>
            </a:pPr>
            <a:endParaRPr lang="en-US" b="0" i="0" dirty="0">
              <a:solidFill>
                <a:srgbClr val="374151"/>
              </a:solidFill>
              <a:effectLst/>
              <a:latin typeface="Söhne"/>
            </a:endParaRPr>
          </a:p>
        </p:txBody>
      </p:sp>
    </p:spTree>
    <p:extLst>
      <p:ext uri="{BB962C8B-B14F-4D97-AF65-F5344CB8AC3E}">
        <p14:creationId xmlns:p14="http://schemas.microsoft.com/office/powerpoint/2010/main" val="2461156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348131"/>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456623" y="941753"/>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Application of  EI</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430729" y="1419590"/>
            <a:ext cx="11081086" cy="3970318"/>
          </a:xfrm>
          <a:prstGeom prst="rect">
            <a:avLst/>
          </a:prstGeom>
          <a:noFill/>
        </p:spPr>
        <p:txBody>
          <a:bodyPr wrap="square">
            <a:spAutoFit/>
          </a:bodyPr>
          <a:lstStyle/>
          <a:p>
            <a:pPr algn="l"/>
            <a:r>
              <a:rPr lang="en-US" b="0" i="0" dirty="0">
                <a:solidFill>
                  <a:srgbClr val="374151"/>
                </a:solidFill>
                <a:effectLst/>
                <a:latin typeface="Söhne"/>
              </a:rPr>
              <a:t>Emotional intelligence (EI) has applications in a wide range of settings, including personal, educational, and professional contexts. Here are some examples of where EI is used:</a:t>
            </a:r>
          </a:p>
          <a:p>
            <a:pPr algn="l">
              <a:buFont typeface="+mj-lt"/>
              <a:buAutoNum type="arabicPeriod"/>
            </a:pPr>
            <a:r>
              <a:rPr lang="en-US" b="0" i="0" dirty="0">
                <a:solidFill>
                  <a:srgbClr val="374151"/>
                </a:solidFill>
                <a:effectLst/>
                <a:latin typeface="Söhne"/>
              </a:rPr>
              <a:t>Personal relationships: EI can help individuals to manage their emotions effectively in personal relationships, communicate more clearly and empathetically, and build stronger connections with others.</a:t>
            </a:r>
          </a:p>
          <a:p>
            <a:pPr algn="l">
              <a:buFont typeface="+mj-lt"/>
              <a:buAutoNum type="arabicPeriod"/>
            </a:pPr>
            <a:r>
              <a:rPr lang="en-US" b="0" i="0" dirty="0">
                <a:solidFill>
                  <a:srgbClr val="374151"/>
                </a:solidFill>
                <a:effectLst/>
                <a:latin typeface="Söhne"/>
              </a:rPr>
              <a:t>Education: EI can be used in educational settings to help students manage their emotions, build positive relationships, and develop self-awareness and self-regulation skills.</a:t>
            </a:r>
          </a:p>
          <a:p>
            <a:pPr algn="l">
              <a:buFont typeface="+mj-lt"/>
              <a:buAutoNum type="arabicPeriod"/>
            </a:pPr>
            <a:r>
              <a:rPr lang="en-US" b="0" i="0" dirty="0">
                <a:solidFill>
                  <a:srgbClr val="374151"/>
                </a:solidFill>
                <a:effectLst/>
                <a:latin typeface="Söhne"/>
              </a:rPr>
              <a:t>Workplace: EI is highly valued in the workplace, as it can help employees to manage stress, communicate effectively, work collaboratively, and build strong relationships with colleagues and clients .</a:t>
            </a:r>
          </a:p>
          <a:p>
            <a:pPr algn="l">
              <a:buFont typeface="+mj-lt"/>
              <a:buAutoNum type="arabicPeriod"/>
            </a:pPr>
            <a:r>
              <a:rPr lang="en-US" b="0" i="0" dirty="0">
                <a:solidFill>
                  <a:srgbClr val="374151"/>
                </a:solidFill>
                <a:effectLst/>
                <a:latin typeface="Söhne"/>
              </a:rPr>
              <a:t>Leadership: Leaders with high levels of emotional intelligence are often more effective in managing and motivating their teams, communicating effectively, and building positive workplace cultures.</a:t>
            </a:r>
          </a:p>
          <a:p>
            <a:pPr algn="l">
              <a:buFont typeface="+mj-lt"/>
              <a:buAutoNum type="arabicPeriod"/>
            </a:pPr>
            <a:r>
              <a:rPr lang="en-US" b="0" i="0" dirty="0">
                <a:solidFill>
                  <a:srgbClr val="374151"/>
                </a:solidFill>
                <a:effectLst/>
                <a:latin typeface="Söhne"/>
              </a:rPr>
              <a:t>Healthcare: EI is increasingly recognized as an important skill for healthcare professionals, as it can help them to provide empathetic and effective care to patients.</a:t>
            </a:r>
          </a:p>
          <a:p>
            <a:pPr algn="l"/>
            <a:endParaRPr lang="en-US" b="0" i="0" dirty="0">
              <a:solidFill>
                <a:srgbClr val="374151"/>
              </a:solidFill>
              <a:effectLst/>
              <a:latin typeface="Söhne"/>
            </a:endParaRPr>
          </a:p>
          <a:p>
            <a:pPr algn="l">
              <a:buFont typeface="+mj-lt"/>
              <a:buAutoNum type="arabicPeriod"/>
            </a:pPr>
            <a:endParaRPr lang="en-US" b="0" i="0" dirty="0">
              <a:solidFill>
                <a:srgbClr val="374151"/>
              </a:solidFill>
              <a:effectLst/>
              <a:latin typeface="Söhne"/>
            </a:endParaRPr>
          </a:p>
        </p:txBody>
      </p:sp>
    </p:spTree>
    <p:extLst>
      <p:ext uri="{BB962C8B-B14F-4D97-AF65-F5344CB8AC3E}">
        <p14:creationId xmlns:p14="http://schemas.microsoft.com/office/powerpoint/2010/main" val="3069064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930D9-6669-C32F-3F76-F967ECEFDF2C}"/>
              </a:ext>
            </a:extLst>
          </p:cNvPr>
          <p:cNvSpPr>
            <a:spLocks noGrp="1"/>
          </p:cNvSpPr>
          <p:nvPr>
            <p:ph type="ctrTitle"/>
          </p:nvPr>
        </p:nvSpPr>
        <p:spPr>
          <a:xfrm>
            <a:off x="1524000" y="348131"/>
            <a:ext cx="9144000" cy="477837"/>
          </a:xfrm>
        </p:spPr>
        <p:txBody>
          <a:bodyPr>
            <a:normAutofit/>
          </a:bodyPr>
          <a:lstStyle/>
          <a:p>
            <a:r>
              <a:rPr lang="en-US" sz="2800" b="0" i="0" u="none" strike="noStrike" dirty="0">
                <a:solidFill>
                  <a:srgbClr val="505050"/>
                </a:solidFill>
                <a:effectLst/>
                <a:latin typeface="Calibri Light" panose="020F0302020204030204" pitchFamily="34" charset="0"/>
              </a:rPr>
              <a:t>Enhancing continual improvement with Emotional Intelligence </a:t>
            </a:r>
            <a:endParaRPr lang="en-IN" sz="2800" dirty="0"/>
          </a:p>
        </p:txBody>
      </p:sp>
      <p:sp>
        <p:nvSpPr>
          <p:cNvPr id="3" name="Subtitle 2">
            <a:extLst>
              <a:ext uri="{FF2B5EF4-FFF2-40B4-BE49-F238E27FC236}">
                <a16:creationId xmlns:a16="http://schemas.microsoft.com/office/drawing/2014/main" xmlns="" id="{B4EDEFA7-B061-4CD4-5D44-E2FA8B005BA1}"/>
              </a:ext>
            </a:extLst>
          </p:cNvPr>
          <p:cNvSpPr>
            <a:spLocks noGrp="1"/>
          </p:cNvSpPr>
          <p:nvPr>
            <p:ph type="subTitle" idx="1"/>
          </p:nvPr>
        </p:nvSpPr>
        <p:spPr>
          <a:xfrm>
            <a:off x="1456623" y="941753"/>
            <a:ext cx="9144000" cy="477837"/>
          </a:xfrm>
        </p:spPr>
        <p:txBody>
          <a:bodyPr/>
          <a:lstStyle/>
          <a:p>
            <a:r>
              <a:rPr lang="en-US" sz="1800" dirty="0">
                <a:solidFill>
                  <a:srgbClr val="222222"/>
                </a:solidFill>
                <a:effectLst/>
                <a:latin typeface="Arial" panose="020B0604020202020204" pitchFamily="34" charset="0"/>
                <a:ea typeface="Calibri" panose="020F0502020204030204" pitchFamily="34" charset="0"/>
              </a:rPr>
              <a:t>Future of  EI</a:t>
            </a:r>
            <a:endParaRPr lang="en-IN" dirty="0"/>
          </a:p>
        </p:txBody>
      </p:sp>
      <p:sp>
        <p:nvSpPr>
          <p:cNvPr id="5" name="TextBox 4">
            <a:extLst>
              <a:ext uri="{FF2B5EF4-FFF2-40B4-BE49-F238E27FC236}">
                <a16:creationId xmlns:a16="http://schemas.microsoft.com/office/drawing/2014/main" xmlns="" id="{3AD1825D-0E3C-26B1-0EF1-DF4695FA6B69}"/>
              </a:ext>
            </a:extLst>
          </p:cNvPr>
          <p:cNvSpPr txBox="1"/>
          <p:nvPr/>
        </p:nvSpPr>
        <p:spPr>
          <a:xfrm>
            <a:off x="430729" y="1419590"/>
            <a:ext cx="11081086" cy="5355312"/>
          </a:xfrm>
          <a:prstGeom prst="rect">
            <a:avLst/>
          </a:prstGeom>
          <a:noFill/>
        </p:spPr>
        <p:txBody>
          <a:bodyPr wrap="square">
            <a:spAutoFit/>
          </a:bodyPr>
          <a:lstStyle/>
          <a:p>
            <a:pPr algn="l"/>
            <a:r>
              <a:rPr lang="en-US" b="0" i="0" dirty="0">
                <a:solidFill>
                  <a:srgbClr val="374151"/>
                </a:solidFill>
                <a:effectLst/>
                <a:latin typeface="Söhne"/>
              </a:rPr>
              <a:t>Emotional intelligence (EI) is becoming increasingly important in today's world, and its future looks bright. Here are some potential developments and trends that could shape the future of emotional intelligence:</a:t>
            </a:r>
          </a:p>
          <a:p>
            <a:pPr algn="l">
              <a:buFont typeface="+mj-lt"/>
              <a:buAutoNum type="arabicPeriod"/>
            </a:pPr>
            <a:r>
              <a:rPr lang="en-US" b="0" i="0" dirty="0">
                <a:solidFill>
                  <a:srgbClr val="374151"/>
                </a:solidFill>
                <a:effectLst/>
                <a:latin typeface="Söhne"/>
              </a:rPr>
              <a:t>AI-assisted emotional intelligence: As artificial intelligence (AI) technology advances, it could be used to help individuals develop their emotional intelligence. For example, AI could be used to analyze speech patterns and provide feedback on communication style, or to provide personalized coaching and training.</a:t>
            </a:r>
          </a:p>
          <a:p>
            <a:pPr algn="l">
              <a:buFont typeface="+mj-lt"/>
              <a:buAutoNum type="arabicPeriod"/>
            </a:pPr>
            <a:r>
              <a:rPr lang="en-US" b="0" i="0" dirty="0">
                <a:solidFill>
                  <a:srgbClr val="374151"/>
                </a:solidFill>
                <a:effectLst/>
                <a:latin typeface="Söhne"/>
              </a:rPr>
              <a:t>Emotionally intelligent technology: There is a growing trend toward the development of emotionally intelligent technology, such as chatbots and virtual assistants that can recognize and respond to human emotions. This technology could be used in a wide range of applications, from customer service to mental health care.</a:t>
            </a:r>
          </a:p>
          <a:p>
            <a:pPr algn="l">
              <a:buFont typeface="+mj-lt"/>
              <a:buAutoNum type="arabicPeriod"/>
            </a:pPr>
            <a:r>
              <a:rPr lang="en-US" b="0" i="0">
                <a:solidFill>
                  <a:srgbClr val="374151"/>
                </a:solidFill>
                <a:effectLst/>
                <a:latin typeface="Söhne"/>
              </a:rPr>
              <a:t>.Increased </a:t>
            </a:r>
            <a:r>
              <a:rPr lang="en-US" b="0" i="0" dirty="0">
                <a:solidFill>
                  <a:srgbClr val="374151"/>
                </a:solidFill>
                <a:effectLst/>
                <a:latin typeface="Söhne"/>
              </a:rPr>
              <a:t>emphasis on emotional intelligence in education: There is growing recognition of the importance of emotional intelligence in education, and many schools and universities are starting to incorporate EI training and development into their curricula. This trend is likely to continue in the future.</a:t>
            </a:r>
          </a:p>
          <a:p>
            <a:pPr algn="l">
              <a:buFont typeface="+mj-lt"/>
              <a:buAutoNum type="arabicPeriod"/>
            </a:pPr>
            <a:r>
              <a:rPr lang="en-US" b="0" i="0" dirty="0">
                <a:solidFill>
                  <a:srgbClr val="374151"/>
                </a:solidFill>
                <a:effectLst/>
                <a:latin typeface="Söhne"/>
              </a:rPr>
              <a:t>Greater awareness of the importance of emotional intelligence in the workplace: As more companies recognize the benefits of emotional intelligence, there is likely to be greater emphasis on EI in the workplace, including training and development programs and the inclusion of EI assessments in hiring and promotion processes.</a:t>
            </a:r>
          </a:p>
          <a:p>
            <a:pPr algn="l">
              <a:buFont typeface="+mj-lt"/>
              <a:buAutoNum type="arabicPeriod"/>
            </a:pPr>
            <a:r>
              <a:rPr lang="en-US" b="0" i="0" dirty="0">
                <a:solidFill>
                  <a:srgbClr val="374151"/>
                </a:solidFill>
                <a:effectLst/>
                <a:latin typeface="Söhne"/>
              </a:rPr>
              <a:t>Emphasis on emotional intelligence in healthcare: There is increasing recognition of the importance of emotional intelligence in healthcare, particularly in fields such as nursing and mental health care. In the future, we are likely to see greater emphasis on the development of emotional intelligence skills in these fields.</a:t>
            </a:r>
          </a:p>
          <a:p>
            <a:pPr algn="l"/>
            <a:endParaRPr lang="en-US" b="0" i="0" dirty="0">
              <a:solidFill>
                <a:srgbClr val="374151"/>
              </a:solidFill>
              <a:effectLst/>
              <a:latin typeface="Söhne"/>
            </a:endParaRPr>
          </a:p>
          <a:p>
            <a:pPr algn="l">
              <a:buFont typeface="+mj-lt"/>
              <a:buAutoNum type="arabicPeriod"/>
            </a:pPr>
            <a:endParaRPr lang="en-US" b="0" i="0" dirty="0">
              <a:solidFill>
                <a:srgbClr val="374151"/>
              </a:solidFill>
              <a:effectLst/>
              <a:latin typeface="Söhne"/>
            </a:endParaRPr>
          </a:p>
        </p:txBody>
      </p:sp>
    </p:spTree>
    <p:extLst>
      <p:ext uri="{BB962C8B-B14F-4D97-AF65-F5344CB8AC3E}">
        <p14:creationId xmlns:p14="http://schemas.microsoft.com/office/powerpoint/2010/main" val="4220645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1408</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Söhne</vt:lpstr>
      <vt:lpstr>Office Theme</vt:lpstr>
      <vt:lpstr>Enhancing continual improvement with Emotional Intelligence </vt:lpstr>
      <vt:lpstr>Enhancing continual improvement with Emotional Intelligence </vt:lpstr>
      <vt:lpstr>Enhancing continual improvement with Emotional Intelligence </vt:lpstr>
      <vt:lpstr>Enhancing continual improvement with Emotional Intelligence </vt:lpstr>
      <vt:lpstr>Enhancing continual improvement with Emotional Intelligence </vt:lpstr>
      <vt:lpstr>Enhancing continual improvement with Emotional Intelligence </vt:lpstr>
      <vt:lpstr>Enhancing continual improvement with Emotional Intelligence </vt:lpstr>
      <vt:lpstr>Enhancing continual improvement with Emotional Intelligence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continual improvement with Emotional Intelligence</dc:title>
  <dc:creator>Aniket Athavle</dc:creator>
  <cp:lastModifiedBy>Nitin Athavle</cp:lastModifiedBy>
  <cp:revision>5</cp:revision>
  <dcterms:created xsi:type="dcterms:W3CDTF">2023-04-03T17:44:45Z</dcterms:created>
  <dcterms:modified xsi:type="dcterms:W3CDTF">2024-03-21T06:57:29Z</dcterms:modified>
</cp:coreProperties>
</file>