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4" r:id="rId9"/>
    <p:sldId id="262" r:id="rId10"/>
    <p:sldId id="265" r:id="rId11"/>
    <p:sldId id="26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B63D9D-8B42-4276-A9F7-37FA01B982D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259481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3D9D-8B42-4276-A9F7-37FA01B982D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117436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3D9D-8B42-4276-A9F7-37FA01B982D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18307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3D9D-8B42-4276-A9F7-37FA01B982D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5727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63D9D-8B42-4276-A9F7-37FA01B982D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59386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B63D9D-8B42-4276-A9F7-37FA01B982D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40617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63D9D-8B42-4276-A9F7-37FA01B982D4}"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36533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B63D9D-8B42-4276-A9F7-37FA01B982D4}"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17799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63D9D-8B42-4276-A9F7-37FA01B982D4}"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40807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63D9D-8B42-4276-A9F7-37FA01B982D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184908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63D9D-8B42-4276-A9F7-37FA01B982D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7880A-DB0E-4EEB-A862-0A1B1D8EC135}" type="slidenum">
              <a:rPr lang="en-US" smtClean="0"/>
              <a:t>‹#›</a:t>
            </a:fld>
            <a:endParaRPr lang="en-US"/>
          </a:p>
        </p:txBody>
      </p:sp>
    </p:spTree>
    <p:extLst>
      <p:ext uri="{BB962C8B-B14F-4D97-AF65-F5344CB8AC3E}">
        <p14:creationId xmlns:p14="http://schemas.microsoft.com/office/powerpoint/2010/main" val="397114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63D9D-8B42-4276-A9F7-37FA01B982D4}" type="datetimeFigureOut">
              <a:rPr lang="en-US" smtClean="0"/>
              <a:t>7/31/2023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880A-DB0E-4EEB-A862-0A1B1D8EC135}" type="slidenum">
              <a:rPr lang="en-US" smtClean="0"/>
              <a:t>‹#›</a:t>
            </a:fld>
            <a:endParaRPr lang="en-US"/>
          </a:p>
        </p:txBody>
      </p:sp>
    </p:spTree>
    <p:extLst>
      <p:ext uri="{BB962C8B-B14F-4D97-AF65-F5344CB8AC3E}">
        <p14:creationId xmlns:p14="http://schemas.microsoft.com/office/powerpoint/2010/main" val="86052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nfodriveindia.com/export-import/trade-statistics.aspx" TargetMode="Externa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1.xlsx"/><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9049"/>
            <a:ext cx="8520752" cy="914658"/>
          </a:xfrm>
        </p:spPr>
        <p:txBody>
          <a:bodyPr/>
          <a:lstStyle/>
          <a:p>
            <a:r>
              <a:rPr lang="en-US" dirty="0"/>
              <a:t>Export &amp; Import</a:t>
            </a:r>
          </a:p>
        </p:txBody>
      </p:sp>
      <p:sp>
        <p:nvSpPr>
          <p:cNvPr id="3" name="Subtitle 2"/>
          <p:cNvSpPr>
            <a:spLocks noGrp="1"/>
          </p:cNvSpPr>
          <p:nvPr>
            <p:ph type="subTitle" idx="1"/>
          </p:nvPr>
        </p:nvSpPr>
        <p:spPr>
          <a:xfrm>
            <a:off x="1960728" y="1281873"/>
            <a:ext cx="7974842" cy="656109"/>
          </a:xfrm>
        </p:spPr>
        <p:txBody>
          <a:bodyPr/>
          <a:lstStyle/>
          <a:p>
            <a:r>
              <a:rPr lang="en-US" dirty="0"/>
              <a:t>Overview of key components</a:t>
            </a:r>
          </a:p>
        </p:txBody>
      </p:sp>
      <p:pic>
        <p:nvPicPr>
          <p:cNvPr id="4" name="Picture 3"/>
          <p:cNvPicPr>
            <a:picLocks noChangeAspect="1"/>
          </p:cNvPicPr>
          <p:nvPr/>
        </p:nvPicPr>
        <p:blipFill>
          <a:blip r:embed="rId2"/>
          <a:stretch>
            <a:fillRect/>
          </a:stretch>
        </p:blipFill>
        <p:spPr>
          <a:xfrm>
            <a:off x="4132759" y="2172603"/>
            <a:ext cx="3630779" cy="3716406"/>
          </a:xfrm>
          <a:prstGeom prst="rect">
            <a:avLst/>
          </a:prstGeom>
        </p:spPr>
      </p:pic>
      <p:sp>
        <p:nvSpPr>
          <p:cNvPr id="5" name="Rectangle 4"/>
          <p:cNvSpPr/>
          <p:nvPr/>
        </p:nvSpPr>
        <p:spPr>
          <a:xfrm>
            <a:off x="2900148" y="5827594"/>
            <a:ext cx="6096000" cy="923330"/>
          </a:xfrm>
          <a:prstGeom prst="rect">
            <a:avLst/>
          </a:prstGeom>
        </p:spPr>
        <p:txBody>
          <a:bodyPr>
            <a:spAutoFit/>
          </a:bodyPr>
          <a:lstStyle/>
          <a:p>
            <a:r>
              <a:rPr lang="en-US" dirty="0"/>
              <a:t>India exports approximately 7500 commodities to about 190 countries, and imports around 6000 commodities from 140 countries</a:t>
            </a:r>
          </a:p>
        </p:txBody>
      </p:sp>
    </p:spTree>
    <p:extLst>
      <p:ext uri="{BB962C8B-B14F-4D97-AF65-F5344CB8AC3E}">
        <p14:creationId xmlns:p14="http://schemas.microsoft.com/office/powerpoint/2010/main" val="385231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4E717E-272B-3A3F-1642-B2C3A899111D}"/>
              </a:ext>
            </a:extLst>
          </p:cNvPr>
          <p:cNvSpPr txBox="1"/>
          <p:nvPr/>
        </p:nvSpPr>
        <p:spPr>
          <a:xfrm>
            <a:off x="367301" y="195476"/>
            <a:ext cx="4965539" cy="923330"/>
          </a:xfrm>
          <a:prstGeom prst="rect">
            <a:avLst/>
          </a:prstGeom>
          <a:noFill/>
        </p:spPr>
        <p:txBody>
          <a:bodyPr wrap="square">
            <a:spAutoFit/>
          </a:bodyPr>
          <a:lstStyle/>
          <a:p>
            <a:pPr algn="l"/>
            <a:r>
              <a:rPr lang="en-IN" b="1" i="0" dirty="0">
                <a:solidFill>
                  <a:srgbClr val="000000"/>
                </a:solidFill>
                <a:effectLst/>
                <a:latin typeface="Linux Libertine"/>
              </a:rPr>
              <a:t>India’s Major Imports and Exports</a:t>
            </a:r>
          </a:p>
          <a:p>
            <a:pPr algn="l"/>
            <a:endParaRPr lang="en-IN" dirty="0">
              <a:solidFill>
                <a:srgbClr val="000000"/>
              </a:solidFill>
              <a:latin typeface="Linux Libertine"/>
            </a:endParaRPr>
          </a:p>
          <a:p>
            <a:pPr algn="l"/>
            <a:endParaRPr lang="en-IN" b="0" i="0" dirty="0">
              <a:solidFill>
                <a:srgbClr val="000000"/>
              </a:solidFill>
              <a:effectLst/>
              <a:latin typeface="Linux Libertine"/>
            </a:endParaRPr>
          </a:p>
        </p:txBody>
      </p:sp>
      <p:pic>
        <p:nvPicPr>
          <p:cNvPr id="17" name="Picture 16">
            <a:extLst>
              <a:ext uri="{FF2B5EF4-FFF2-40B4-BE49-F238E27FC236}">
                <a16:creationId xmlns:a16="http://schemas.microsoft.com/office/drawing/2014/main" xmlns="" id="{D6D301AD-7C45-849D-56A6-D63CB5C58345}"/>
              </a:ext>
            </a:extLst>
          </p:cNvPr>
          <p:cNvPicPr>
            <a:picLocks noChangeAspect="1"/>
          </p:cNvPicPr>
          <p:nvPr/>
        </p:nvPicPr>
        <p:blipFill>
          <a:blip r:embed="rId3"/>
          <a:stretch>
            <a:fillRect/>
          </a:stretch>
        </p:blipFill>
        <p:spPr>
          <a:xfrm>
            <a:off x="122594" y="657141"/>
            <a:ext cx="8700178" cy="5797354"/>
          </a:xfrm>
          <a:prstGeom prst="rect">
            <a:avLst/>
          </a:prstGeom>
        </p:spPr>
      </p:pic>
      <p:graphicFrame>
        <p:nvGraphicFramePr>
          <p:cNvPr id="20" name="Object 19">
            <a:extLst>
              <a:ext uri="{FF2B5EF4-FFF2-40B4-BE49-F238E27FC236}">
                <a16:creationId xmlns:a16="http://schemas.microsoft.com/office/drawing/2014/main" xmlns="" id="{280C17CB-F50D-247E-2A2B-FC58E16A3706}"/>
              </a:ext>
            </a:extLst>
          </p:cNvPr>
          <p:cNvGraphicFramePr>
            <a:graphicFrameLocks noChangeAspect="1"/>
          </p:cNvGraphicFramePr>
          <p:nvPr>
            <p:extLst>
              <p:ext uri="{D42A27DB-BD31-4B8C-83A1-F6EECF244321}">
                <p14:modId xmlns:p14="http://schemas.microsoft.com/office/powerpoint/2010/main" val="2398651646"/>
              </p:ext>
            </p:extLst>
          </p:nvPr>
        </p:nvGraphicFramePr>
        <p:xfrm>
          <a:off x="7611902" y="4525927"/>
          <a:ext cx="2708604" cy="1674932"/>
        </p:xfrm>
        <a:graphic>
          <a:graphicData uri="http://schemas.openxmlformats.org/presentationml/2006/ole">
            <mc:AlternateContent xmlns:mc="http://schemas.openxmlformats.org/markup-compatibility/2006">
              <mc:Choice xmlns:v="urn:schemas-microsoft-com:vml" Requires="v">
                <p:oleObj spid="_x0000_s2058" name="Worksheet" r:id="rId4" imgW="1797235" imgH="1111155" progId="Excel.Sheet.12">
                  <p:embed/>
                </p:oleObj>
              </mc:Choice>
              <mc:Fallback>
                <p:oleObj name="Worksheet" r:id="rId4" imgW="1797235" imgH="1111155" progId="Excel.Sheet.12">
                  <p:embed/>
                  <p:pic>
                    <p:nvPicPr>
                      <p:cNvPr id="0" name=""/>
                      <p:cNvPicPr/>
                      <p:nvPr/>
                    </p:nvPicPr>
                    <p:blipFill>
                      <a:blip r:embed="rId5"/>
                      <a:stretch>
                        <a:fillRect/>
                      </a:stretch>
                    </p:blipFill>
                    <p:spPr>
                      <a:xfrm>
                        <a:off x="7611902" y="4525927"/>
                        <a:ext cx="2708604" cy="1674932"/>
                      </a:xfrm>
                      <a:prstGeom prst="rect">
                        <a:avLst/>
                      </a:prstGeom>
                    </p:spPr>
                  </p:pic>
                </p:oleObj>
              </mc:Fallback>
            </mc:AlternateContent>
          </a:graphicData>
        </a:graphic>
      </p:graphicFrame>
    </p:spTree>
    <p:extLst>
      <p:ext uri="{BB962C8B-B14F-4D97-AF65-F5344CB8AC3E}">
        <p14:creationId xmlns:p14="http://schemas.microsoft.com/office/powerpoint/2010/main" val="123307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4E717E-272B-3A3F-1642-B2C3A899111D}"/>
              </a:ext>
            </a:extLst>
          </p:cNvPr>
          <p:cNvSpPr txBox="1"/>
          <p:nvPr/>
        </p:nvSpPr>
        <p:spPr>
          <a:xfrm>
            <a:off x="367301" y="195476"/>
            <a:ext cx="4965539" cy="1754326"/>
          </a:xfrm>
          <a:prstGeom prst="rect">
            <a:avLst/>
          </a:prstGeom>
          <a:noFill/>
        </p:spPr>
        <p:txBody>
          <a:bodyPr wrap="square">
            <a:spAutoFit/>
          </a:bodyPr>
          <a:lstStyle/>
          <a:p>
            <a:pPr algn="l"/>
            <a:r>
              <a:rPr lang="en-IN" b="1" i="0" dirty="0">
                <a:solidFill>
                  <a:srgbClr val="000000"/>
                </a:solidFill>
                <a:effectLst/>
                <a:latin typeface="Linux Libertine"/>
              </a:rPr>
              <a:t>Balance of Trade</a:t>
            </a:r>
          </a:p>
          <a:p>
            <a:pPr algn="l"/>
            <a:r>
              <a:rPr lang="en-IN" b="1" dirty="0">
                <a:solidFill>
                  <a:srgbClr val="FF0000"/>
                </a:solidFill>
                <a:latin typeface="Linux Libertine"/>
              </a:rPr>
              <a:t>Trade Balance</a:t>
            </a:r>
          </a:p>
          <a:p>
            <a:pPr algn="l"/>
            <a:r>
              <a:rPr lang="en-IN" b="1" i="0" dirty="0">
                <a:solidFill>
                  <a:srgbClr val="FF0000"/>
                </a:solidFill>
                <a:effectLst/>
                <a:latin typeface="Linux Libertine"/>
              </a:rPr>
              <a:t>International Trade Balance</a:t>
            </a:r>
          </a:p>
          <a:p>
            <a:pPr algn="l"/>
            <a:r>
              <a:rPr lang="en-IN" b="1" dirty="0">
                <a:solidFill>
                  <a:srgbClr val="FF0000"/>
                </a:solidFill>
                <a:latin typeface="Linux Libertine"/>
              </a:rPr>
              <a:t>Commercial Balance</a:t>
            </a:r>
            <a:endParaRPr lang="en-IN" b="1" i="0" dirty="0">
              <a:solidFill>
                <a:srgbClr val="FF0000"/>
              </a:solidFill>
              <a:effectLst/>
              <a:latin typeface="Linux Libertine"/>
            </a:endParaRPr>
          </a:p>
          <a:p>
            <a:pPr algn="l"/>
            <a:endParaRPr lang="en-IN" dirty="0">
              <a:solidFill>
                <a:srgbClr val="000000"/>
              </a:solidFill>
              <a:latin typeface="Linux Libertine"/>
            </a:endParaRPr>
          </a:p>
          <a:p>
            <a:pPr algn="l"/>
            <a:endParaRPr lang="en-IN" b="0" i="0" dirty="0">
              <a:solidFill>
                <a:srgbClr val="000000"/>
              </a:solidFill>
              <a:effectLst/>
              <a:latin typeface="Linux Libertine"/>
            </a:endParaRPr>
          </a:p>
        </p:txBody>
      </p:sp>
      <p:pic>
        <p:nvPicPr>
          <p:cNvPr id="2" name="Picture 1">
            <a:extLst>
              <a:ext uri="{FF2B5EF4-FFF2-40B4-BE49-F238E27FC236}">
                <a16:creationId xmlns:a16="http://schemas.microsoft.com/office/drawing/2014/main" xmlns="" id="{8CAD19B3-0C6F-803F-24A7-0A198CA4B117}"/>
              </a:ext>
            </a:extLst>
          </p:cNvPr>
          <p:cNvPicPr>
            <a:picLocks noChangeAspect="1"/>
          </p:cNvPicPr>
          <p:nvPr/>
        </p:nvPicPr>
        <p:blipFill>
          <a:blip r:embed="rId2"/>
          <a:stretch>
            <a:fillRect/>
          </a:stretch>
        </p:blipFill>
        <p:spPr>
          <a:xfrm>
            <a:off x="456344" y="2175232"/>
            <a:ext cx="6561394" cy="3444732"/>
          </a:xfrm>
          <a:prstGeom prst="rect">
            <a:avLst/>
          </a:prstGeom>
        </p:spPr>
      </p:pic>
      <p:pic>
        <p:nvPicPr>
          <p:cNvPr id="6" name="Picture 5"/>
          <p:cNvPicPr>
            <a:picLocks noChangeAspect="1"/>
          </p:cNvPicPr>
          <p:nvPr/>
        </p:nvPicPr>
        <p:blipFill>
          <a:blip r:embed="rId3"/>
          <a:stretch>
            <a:fillRect/>
          </a:stretch>
        </p:blipFill>
        <p:spPr>
          <a:xfrm>
            <a:off x="7650086" y="273994"/>
            <a:ext cx="4541914" cy="1597290"/>
          </a:xfrm>
          <a:prstGeom prst="rect">
            <a:avLst/>
          </a:prstGeom>
        </p:spPr>
      </p:pic>
      <p:pic>
        <p:nvPicPr>
          <p:cNvPr id="7" name="Picture 6"/>
          <p:cNvPicPr>
            <a:picLocks noChangeAspect="1"/>
          </p:cNvPicPr>
          <p:nvPr/>
        </p:nvPicPr>
        <p:blipFill>
          <a:blip r:embed="rId4"/>
          <a:stretch>
            <a:fillRect/>
          </a:stretch>
        </p:blipFill>
        <p:spPr>
          <a:xfrm>
            <a:off x="8254825" y="2352653"/>
            <a:ext cx="2615411" cy="2694666"/>
          </a:xfrm>
          <a:prstGeom prst="rect">
            <a:avLst/>
          </a:prstGeom>
        </p:spPr>
      </p:pic>
    </p:spTree>
    <p:extLst>
      <p:ext uri="{BB962C8B-B14F-4D97-AF65-F5344CB8AC3E}">
        <p14:creationId xmlns:p14="http://schemas.microsoft.com/office/powerpoint/2010/main" val="321799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4E717E-272B-3A3F-1642-B2C3A899111D}"/>
              </a:ext>
            </a:extLst>
          </p:cNvPr>
          <p:cNvSpPr txBox="1"/>
          <p:nvPr/>
        </p:nvSpPr>
        <p:spPr>
          <a:xfrm>
            <a:off x="367301" y="195476"/>
            <a:ext cx="4965539" cy="1200329"/>
          </a:xfrm>
          <a:prstGeom prst="rect">
            <a:avLst/>
          </a:prstGeom>
          <a:noFill/>
        </p:spPr>
        <p:txBody>
          <a:bodyPr wrap="square">
            <a:spAutoFit/>
          </a:bodyPr>
          <a:lstStyle/>
          <a:p>
            <a:pPr algn="l"/>
            <a:r>
              <a:rPr lang="en-IN" b="1" i="0" dirty="0">
                <a:solidFill>
                  <a:srgbClr val="000000"/>
                </a:solidFill>
                <a:effectLst/>
                <a:latin typeface="Linux Libertine"/>
              </a:rPr>
              <a:t>Balance of </a:t>
            </a:r>
            <a:r>
              <a:rPr lang="en-IN" b="1" i="0" dirty="0" smtClean="0">
                <a:solidFill>
                  <a:srgbClr val="000000"/>
                </a:solidFill>
                <a:effectLst/>
                <a:latin typeface="Linux Libertine"/>
              </a:rPr>
              <a:t>Payment</a:t>
            </a:r>
            <a:endParaRPr lang="en-IN" b="1" i="0" dirty="0">
              <a:solidFill>
                <a:srgbClr val="000000"/>
              </a:solidFill>
              <a:effectLst/>
              <a:latin typeface="Linux Libertine"/>
            </a:endParaRPr>
          </a:p>
          <a:p>
            <a:pPr algn="l"/>
            <a:r>
              <a:rPr lang="en-IN" b="1" dirty="0" smtClean="0">
                <a:solidFill>
                  <a:srgbClr val="FF0000"/>
                </a:solidFill>
                <a:latin typeface="Linux Libertine"/>
              </a:rPr>
              <a:t>Balance</a:t>
            </a:r>
            <a:r>
              <a:rPr lang="en-IN" b="1" dirty="0">
                <a:solidFill>
                  <a:srgbClr val="FF0000"/>
                </a:solidFill>
                <a:latin typeface="Linux Libertine"/>
              </a:rPr>
              <a:t> </a:t>
            </a:r>
            <a:r>
              <a:rPr lang="en-IN" b="1" dirty="0" smtClean="0">
                <a:solidFill>
                  <a:srgbClr val="FF0000"/>
                </a:solidFill>
                <a:latin typeface="Linux Libertine"/>
              </a:rPr>
              <a:t>of </a:t>
            </a:r>
            <a:r>
              <a:rPr lang="en-IN" b="1" i="0" dirty="0" smtClean="0">
                <a:solidFill>
                  <a:srgbClr val="FF0000"/>
                </a:solidFill>
                <a:effectLst/>
                <a:latin typeface="Linux Libertine"/>
              </a:rPr>
              <a:t>International Payment</a:t>
            </a:r>
            <a:endParaRPr lang="en-IN" b="1" i="0" dirty="0">
              <a:solidFill>
                <a:srgbClr val="FF0000"/>
              </a:solidFill>
              <a:effectLst/>
              <a:latin typeface="Linux Libertine"/>
            </a:endParaRPr>
          </a:p>
          <a:p>
            <a:pPr algn="l"/>
            <a:endParaRPr lang="en-IN" dirty="0">
              <a:solidFill>
                <a:srgbClr val="000000"/>
              </a:solidFill>
              <a:latin typeface="Linux Libertine"/>
            </a:endParaRPr>
          </a:p>
          <a:p>
            <a:pPr algn="l"/>
            <a:endParaRPr lang="en-IN" b="0" i="0" dirty="0">
              <a:solidFill>
                <a:srgbClr val="000000"/>
              </a:solidFill>
              <a:effectLst/>
              <a:latin typeface="Linux Libertine"/>
            </a:endParaRPr>
          </a:p>
        </p:txBody>
      </p:sp>
      <p:sp>
        <p:nvSpPr>
          <p:cNvPr id="4" name="TextBox 3"/>
          <p:cNvSpPr txBox="1"/>
          <p:nvPr/>
        </p:nvSpPr>
        <p:spPr>
          <a:xfrm>
            <a:off x="4240802" y="172029"/>
            <a:ext cx="3985146" cy="1200329"/>
          </a:xfrm>
          <a:prstGeom prst="rect">
            <a:avLst/>
          </a:prstGeom>
          <a:noFill/>
        </p:spPr>
        <p:txBody>
          <a:bodyPr wrap="square" rtlCol="0">
            <a:spAutoFit/>
          </a:bodyPr>
          <a:lstStyle/>
          <a:p>
            <a:r>
              <a:rPr lang="en-US" dirty="0" smtClean="0"/>
              <a:t>BOP = Difference in Inflow of Foreign Exchange (-) Outflow of Foreign Exchange</a:t>
            </a:r>
          </a:p>
          <a:p>
            <a:endParaRPr lang="en-US" dirty="0"/>
          </a:p>
        </p:txBody>
      </p:sp>
      <p:sp>
        <p:nvSpPr>
          <p:cNvPr id="5" name="TextBox 4"/>
          <p:cNvSpPr txBox="1"/>
          <p:nvPr/>
        </p:nvSpPr>
        <p:spPr>
          <a:xfrm>
            <a:off x="427484" y="1055285"/>
            <a:ext cx="3753135" cy="2031325"/>
          </a:xfrm>
          <a:prstGeom prst="rect">
            <a:avLst/>
          </a:prstGeom>
          <a:noFill/>
        </p:spPr>
        <p:txBody>
          <a:bodyPr wrap="square" rtlCol="0">
            <a:spAutoFit/>
          </a:bodyPr>
          <a:lstStyle/>
          <a:p>
            <a:r>
              <a:rPr lang="en-US" dirty="0" smtClean="0"/>
              <a:t>B = R – P</a:t>
            </a:r>
          </a:p>
          <a:p>
            <a:r>
              <a:rPr lang="en-US" dirty="0" smtClean="0"/>
              <a:t>B is Balance</a:t>
            </a:r>
          </a:p>
          <a:p>
            <a:r>
              <a:rPr lang="en-US" dirty="0" smtClean="0"/>
              <a:t>R is Receipts</a:t>
            </a:r>
          </a:p>
          <a:p>
            <a:r>
              <a:rPr lang="en-US" dirty="0" smtClean="0"/>
              <a:t>P is Payment</a:t>
            </a:r>
          </a:p>
          <a:p>
            <a:endParaRPr lang="en-US" dirty="0"/>
          </a:p>
          <a:p>
            <a:r>
              <a:rPr lang="en-US" dirty="0" smtClean="0"/>
              <a:t>BOP = All money entering (-) all money exiting  </a:t>
            </a:r>
            <a:endParaRPr lang="en-US" dirty="0"/>
          </a:p>
        </p:txBody>
      </p:sp>
      <p:sp>
        <p:nvSpPr>
          <p:cNvPr id="6" name="TextBox 5"/>
          <p:cNvSpPr txBox="1"/>
          <p:nvPr/>
        </p:nvSpPr>
        <p:spPr>
          <a:xfrm>
            <a:off x="367301" y="3724155"/>
            <a:ext cx="5704764" cy="2031325"/>
          </a:xfrm>
          <a:prstGeom prst="rect">
            <a:avLst/>
          </a:prstGeom>
          <a:noFill/>
        </p:spPr>
        <p:txBody>
          <a:bodyPr wrap="square" rtlCol="0">
            <a:spAutoFit/>
          </a:bodyPr>
          <a:lstStyle/>
          <a:p>
            <a:r>
              <a:rPr lang="en-US" dirty="0" smtClean="0"/>
              <a:t>Balance of Payment = Current Account (-) Capital Account</a:t>
            </a:r>
          </a:p>
          <a:p>
            <a:endParaRPr lang="en-US" dirty="0"/>
          </a:p>
          <a:p>
            <a:r>
              <a:rPr lang="en-US" dirty="0" smtClean="0"/>
              <a:t>Current Account is Exports and Imports both, as well it has </a:t>
            </a:r>
          </a:p>
          <a:p>
            <a:r>
              <a:rPr lang="en-US" dirty="0" smtClean="0"/>
              <a:t>Net Trade in Goods &amp; Services</a:t>
            </a:r>
          </a:p>
          <a:p>
            <a:r>
              <a:rPr lang="en-US" dirty="0" smtClean="0"/>
              <a:t>Net Earnings on cross border investment</a:t>
            </a:r>
          </a:p>
          <a:p>
            <a:r>
              <a:rPr lang="en-US" dirty="0" smtClean="0"/>
              <a:t>Net Transfer payment</a:t>
            </a:r>
            <a:endParaRPr lang="en-US" dirty="0"/>
          </a:p>
          <a:p>
            <a:endParaRPr lang="en-US" dirty="0"/>
          </a:p>
        </p:txBody>
      </p:sp>
      <p:sp>
        <p:nvSpPr>
          <p:cNvPr id="9" name="TextBox 8"/>
          <p:cNvSpPr txBox="1"/>
          <p:nvPr/>
        </p:nvSpPr>
        <p:spPr>
          <a:xfrm>
            <a:off x="325234" y="5966793"/>
            <a:ext cx="5049671" cy="646331"/>
          </a:xfrm>
          <a:prstGeom prst="rect">
            <a:avLst/>
          </a:prstGeom>
          <a:noFill/>
        </p:spPr>
        <p:txBody>
          <a:bodyPr wrap="square" rtlCol="0">
            <a:spAutoFit/>
          </a:bodyPr>
          <a:lstStyle/>
          <a:p>
            <a:r>
              <a:rPr lang="en-US" dirty="0" smtClean="0"/>
              <a:t>Capital Accounts has all National Transactions in the financial instruments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397534256"/>
              </p:ext>
            </p:extLst>
          </p:nvPr>
        </p:nvGraphicFramePr>
        <p:xfrm>
          <a:off x="6072065" y="1214683"/>
          <a:ext cx="4886325" cy="2486025"/>
        </p:xfrm>
        <a:graphic>
          <a:graphicData uri="http://schemas.openxmlformats.org/presentationml/2006/ole">
            <mc:AlternateContent xmlns:mc="http://schemas.openxmlformats.org/markup-compatibility/2006">
              <mc:Choice xmlns:v="urn:schemas-microsoft-com:vml" Requires="v">
                <p:oleObj spid="_x0000_s3076" name="Worksheet" r:id="rId3" imgW="4886200" imgH="2486088" progId="Excel.Sheet.12">
                  <p:embed/>
                </p:oleObj>
              </mc:Choice>
              <mc:Fallback>
                <p:oleObj name="Worksheet" r:id="rId3" imgW="4886200" imgH="2486088" progId="Excel.Sheet.12">
                  <p:embed/>
                  <p:pic>
                    <p:nvPicPr>
                      <p:cNvPr id="0" name=""/>
                      <p:cNvPicPr/>
                      <p:nvPr/>
                    </p:nvPicPr>
                    <p:blipFill>
                      <a:blip r:embed="rId4"/>
                      <a:stretch>
                        <a:fillRect/>
                      </a:stretch>
                    </p:blipFill>
                    <p:spPr>
                      <a:xfrm>
                        <a:off x="6072065" y="1214683"/>
                        <a:ext cx="4886325" cy="2486025"/>
                      </a:xfrm>
                      <a:prstGeom prst="rect">
                        <a:avLst/>
                      </a:prstGeom>
                    </p:spPr>
                  </p:pic>
                </p:oleObj>
              </mc:Fallback>
            </mc:AlternateContent>
          </a:graphicData>
        </a:graphic>
      </p:graphicFrame>
      <p:sp>
        <p:nvSpPr>
          <p:cNvPr id="11" name="TextBox 10"/>
          <p:cNvSpPr txBox="1"/>
          <p:nvPr/>
        </p:nvSpPr>
        <p:spPr>
          <a:xfrm>
            <a:off x="6072065" y="4244454"/>
            <a:ext cx="4477654" cy="2308324"/>
          </a:xfrm>
          <a:prstGeom prst="rect">
            <a:avLst/>
          </a:prstGeom>
          <a:noFill/>
        </p:spPr>
        <p:txBody>
          <a:bodyPr wrap="square" rtlCol="0">
            <a:spAutoFit/>
          </a:bodyPr>
          <a:lstStyle/>
          <a:p>
            <a:r>
              <a:rPr lang="en-US" dirty="0" smtClean="0"/>
              <a:t>I + G + X = S + T + M</a:t>
            </a:r>
          </a:p>
          <a:p>
            <a:endParaRPr lang="en-US" dirty="0"/>
          </a:p>
          <a:p>
            <a:r>
              <a:rPr lang="en-US" dirty="0" smtClean="0"/>
              <a:t>Here X – M = (S-I) + (T-G)</a:t>
            </a:r>
          </a:p>
          <a:p>
            <a:r>
              <a:rPr lang="en-US" dirty="0" smtClean="0"/>
              <a:t>If budget is balanced then </a:t>
            </a:r>
          </a:p>
          <a:p>
            <a:r>
              <a:rPr lang="en-US" dirty="0" smtClean="0"/>
              <a:t>T-G=0</a:t>
            </a:r>
          </a:p>
          <a:p>
            <a:r>
              <a:rPr lang="en-US" dirty="0" smtClean="0"/>
              <a:t>S-I  =0</a:t>
            </a:r>
          </a:p>
          <a:p>
            <a:endParaRPr lang="en-US" dirty="0"/>
          </a:p>
          <a:p>
            <a:r>
              <a:rPr lang="en-US" dirty="0" smtClean="0"/>
              <a:t>So it will follow X-M=0</a:t>
            </a:r>
            <a:endParaRPr lang="en-US" dirty="0"/>
          </a:p>
        </p:txBody>
      </p:sp>
    </p:spTree>
    <p:extLst>
      <p:ext uri="{BB962C8B-B14F-4D97-AF65-F5344CB8AC3E}">
        <p14:creationId xmlns:p14="http://schemas.microsoft.com/office/powerpoint/2010/main" val="331906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4E717E-272B-3A3F-1642-B2C3A899111D}"/>
              </a:ext>
            </a:extLst>
          </p:cNvPr>
          <p:cNvSpPr txBox="1"/>
          <p:nvPr/>
        </p:nvSpPr>
        <p:spPr>
          <a:xfrm>
            <a:off x="367301" y="195476"/>
            <a:ext cx="4965539" cy="1200329"/>
          </a:xfrm>
          <a:prstGeom prst="rect">
            <a:avLst/>
          </a:prstGeom>
          <a:noFill/>
        </p:spPr>
        <p:txBody>
          <a:bodyPr wrap="square">
            <a:spAutoFit/>
          </a:bodyPr>
          <a:lstStyle/>
          <a:p>
            <a:pPr algn="l"/>
            <a:r>
              <a:rPr lang="en-IN" b="1" i="0" dirty="0">
                <a:solidFill>
                  <a:srgbClr val="000000"/>
                </a:solidFill>
                <a:effectLst/>
                <a:latin typeface="Linux Libertine"/>
              </a:rPr>
              <a:t>Balance of </a:t>
            </a:r>
            <a:r>
              <a:rPr lang="en-IN" b="1" i="0" dirty="0" smtClean="0">
                <a:solidFill>
                  <a:srgbClr val="000000"/>
                </a:solidFill>
                <a:effectLst/>
                <a:latin typeface="Linux Libertine"/>
              </a:rPr>
              <a:t>Payment</a:t>
            </a:r>
            <a:endParaRPr lang="en-IN" b="1" i="0" dirty="0">
              <a:solidFill>
                <a:srgbClr val="000000"/>
              </a:solidFill>
              <a:effectLst/>
              <a:latin typeface="Linux Libertine"/>
            </a:endParaRPr>
          </a:p>
          <a:p>
            <a:pPr algn="l"/>
            <a:r>
              <a:rPr lang="en-IN" b="1" dirty="0" smtClean="0">
                <a:solidFill>
                  <a:srgbClr val="FF0000"/>
                </a:solidFill>
                <a:latin typeface="Linux Libertine"/>
              </a:rPr>
              <a:t>Balance</a:t>
            </a:r>
            <a:r>
              <a:rPr lang="en-IN" b="1" dirty="0">
                <a:solidFill>
                  <a:srgbClr val="FF0000"/>
                </a:solidFill>
                <a:latin typeface="Linux Libertine"/>
              </a:rPr>
              <a:t> </a:t>
            </a:r>
            <a:r>
              <a:rPr lang="en-IN" b="1" dirty="0" smtClean="0">
                <a:solidFill>
                  <a:srgbClr val="FF0000"/>
                </a:solidFill>
                <a:latin typeface="Linux Libertine"/>
              </a:rPr>
              <a:t>of </a:t>
            </a:r>
            <a:r>
              <a:rPr lang="en-IN" b="1" i="0" dirty="0" smtClean="0">
                <a:solidFill>
                  <a:srgbClr val="FF0000"/>
                </a:solidFill>
                <a:effectLst/>
                <a:latin typeface="Linux Libertine"/>
              </a:rPr>
              <a:t>International Payment</a:t>
            </a:r>
            <a:endParaRPr lang="en-IN" b="1" i="0" dirty="0">
              <a:solidFill>
                <a:srgbClr val="FF0000"/>
              </a:solidFill>
              <a:effectLst/>
              <a:latin typeface="Linux Libertine"/>
            </a:endParaRPr>
          </a:p>
          <a:p>
            <a:pPr algn="l"/>
            <a:endParaRPr lang="en-IN" dirty="0">
              <a:solidFill>
                <a:srgbClr val="000000"/>
              </a:solidFill>
              <a:latin typeface="Linux Libertine"/>
            </a:endParaRPr>
          </a:p>
          <a:p>
            <a:pPr algn="l"/>
            <a:endParaRPr lang="en-IN" b="0" i="0" dirty="0">
              <a:solidFill>
                <a:srgbClr val="000000"/>
              </a:solidFill>
              <a:effectLst/>
              <a:latin typeface="Linux Libertine"/>
            </a:endParaRPr>
          </a:p>
        </p:txBody>
      </p:sp>
      <p:sp>
        <p:nvSpPr>
          <p:cNvPr id="4" name="TextBox 3"/>
          <p:cNvSpPr txBox="1"/>
          <p:nvPr/>
        </p:nvSpPr>
        <p:spPr>
          <a:xfrm>
            <a:off x="4240802" y="172029"/>
            <a:ext cx="3985146" cy="1200329"/>
          </a:xfrm>
          <a:prstGeom prst="rect">
            <a:avLst/>
          </a:prstGeom>
          <a:noFill/>
        </p:spPr>
        <p:txBody>
          <a:bodyPr wrap="square" rtlCol="0">
            <a:spAutoFit/>
          </a:bodyPr>
          <a:lstStyle/>
          <a:p>
            <a:r>
              <a:rPr lang="en-US" dirty="0" smtClean="0"/>
              <a:t>BOP = Difference in Inflow of Foreign Exchange (-) Outflow of Foreign Exchange</a:t>
            </a:r>
          </a:p>
          <a:p>
            <a:endParaRPr lang="en-US" dirty="0"/>
          </a:p>
        </p:txBody>
      </p:sp>
      <p:sp>
        <p:nvSpPr>
          <p:cNvPr id="5" name="TextBox 4"/>
          <p:cNvSpPr txBox="1"/>
          <p:nvPr/>
        </p:nvSpPr>
        <p:spPr>
          <a:xfrm>
            <a:off x="8020306" y="195476"/>
            <a:ext cx="3753135" cy="2031325"/>
          </a:xfrm>
          <a:prstGeom prst="rect">
            <a:avLst/>
          </a:prstGeom>
          <a:noFill/>
        </p:spPr>
        <p:txBody>
          <a:bodyPr wrap="square" rtlCol="0">
            <a:spAutoFit/>
          </a:bodyPr>
          <a:lstStyle/>
          <a:p>
            <a:r>
              <a:rPr lang="en-US" dirty="0" smtClean="0"/>
              <a:t>B = R – P</a:t>
            </a:r>
          </a:p>
          <a:p>
            <a:r>
              <a:rPr lang="en-US" dirty="0" smtClean="0"/>
              <a:t>B is Balance</a:t>
            </a:r>
          </a:p>
          <a:p>
            <a:r>
              <a:rPr lang="en-US" dirty="0" smtClean="0"/>
              <a:t>R is Receipts</a:t>
            </a:r>
          </a:p>
          <a:p>
            <a:r>
              <a:rPr lang="en-US" dirty="0" smtClean="0"/>
              <a:t>P is Payment</a:t>
            </a:r>
          </a:p>
          <a:p>
            <a:endParaRPr lang="en-US" dirty="0"/>
          </a:p>
          <a:p>
            <a:r>
              <a:rPr lang="en-US" dirty="0" smtClean="0"/>
              <a:t>BOP = All money entering (-) all money exiting  </a:t>
            </a:r>
            <a:endParaRPr lang="en-US" dirty="0"/>
          </a:p>
        </p:txBody>
      </p:sp>
      <p:sp>
        <p:nvSpPr>
          <p:cNvPr id="6" name="TextBox 5"/>
          <p:cNvSpPr txBox="1"/>
          <p:nvPr/>
        </p:nvSpPr>
        <p:spPr>
          <a:xfrm>
            <a:off x="318609" y="1581456"/>
            <a:ext cx="5704764" cy="2031325"/>
          </a:xfrm>
          <a:prstGeom prst="rect">
            <a:avLst/>
          </a:prstGeom>
          <a:noFill/>
        </p:spPr>
        <p:txBody>
          <a:bodyPr wrap="square" rtlCol="0">
            <a:spAutoFit/>
          </a:bodyPr>
          <a:lstStyle/>
          <a:p>
            <a:r>
              <a:rPr lang="en-US" dirty="0" smtClean="0"/>
              <a:t>Balance of Payment = Current Account (-) Capital Account</a:t>
            </a:r>
          </a:p>
          <a:p>
            <a:endParaRPr lang="en-US" dirty="0"/>
          </a:p>
          <a:p>
            <a:r>
              <a:rPr lang="en-US" dirty="0" smtClean="0"/>
              <a:t>Current Account is Exports and Imports both, as well it has </a:t>
            </a:r>
          </a:p>
          <a:p>
            <a:r>
              <a:rPr lang="en-US" dirty="0" smtClean="0"/>
              <a:t>Net Trade in Goods &amp; Services</a:t>
            </a:r>
          </a:p>
          <a:p>
            <a:r>
              <a:rPr lang="en-US" dirty="0" smtClean="0"/>
              <a:t>Net Earnings on cross border investment</a:t>
            </a:r>
          </a:p>
          <a:p>
            <a:r>
              <a:rPr lang="en-US" dirty="0" smtClean="0"/>
              <a:t>Net Transfer payment</a:t>
            </a:r>
            <a:endParaRPr lang="en-US" dirty="0"/>
          </a:p>
          <a:p>
            <a:endParaRPr lang="en-US" dirty="0"/>
          </a:p>
        </p:txBody>
      </p:sp>
      <p:pic>
        <p:nvPicPr>
          <p:cNvPr id="7" name="Picture 6"/>
          <p:cNvPicPr>
            <a:picLocks noChangeAspect="1"/>
          </p:cNvPicPr>
          <p:nvPr/>
        </p:nvPicPr>
        <p:blipFill>
          <a:blip r:embed="rId2"/>
          <a:stretch>
            <a:fillRect/>
          </a:stretch>
        </p:blipFill>
        <p:spPr>
          <a:xfrm>
            <a:off x="299300" y="4164620"/>
            <a:ext cx="5934075" cy="2638425"/>
          </a:xfrm>
          <a:prstGeom prst="rect">
            <a:avLst/>
          </a:prstGeom>
        </p:spPr>
      </p:pic>
      <p:pic>
        <p:nvPicPr>
          <p:cNvPr id="8" name="Picture 7"/>
          <p:cNvPicPr>
            <a:picLocks noChangeAspect="1"/>
          </p:cNvPicPr>
          <p:nvPr/>
        </p:nvPicPr>
        <p:blipFill>
          <a:blip r:embed="rId3"/>
          <a:stretch>
            <a:fillRect/>
          </a:stretch>
        </p:blipFill>
        <p:spPr>
          <a:xfrm>
            <a:off x="8573041" y="3400425"/>
            <a:ext cx="3200400" cy="3457575"/>
          </a:xfrm>
          <a:prstGeom prst="rect">
            <a:avLst/>
          </a:prstGeom>
        </p:spPr>
      </p:pic>
      <p:sp>
        <p:nvSpPr>
          <p:cNvPr id="9" name="TextBox 8"/>
          <p:cNvSpPr txBox="1"/>
          <p:nvPr/>
        </p:nvSpPr>
        <p:spPr>
          <a:xfrm>
            <a:off x="5854890" y="2226801"/>
            <a:ext cx="5049671" cy="646331"/>
          </a:xfrm>
          <a:prstGeom prst="rect">
            <a:avLst/>
          </a:prstGeom>
          <a:noFill/>
        </p:spPr>
        <p:txBody>
          <a:bodyPr wrap="square" rtlCol="0">
            <a:spAutoFit/>
          </a:bodyPr>
          <a:lstStyle/>
          <a:p>
            <a:r>
              <a:rPr lang="en-US" dirty="0" smtClean="0"/>
              <a:t>Capital Accounts has all National Transactions in the financial instruments</a:t>
            </a:r>
            <a:endParaRPr lang="en-US" dirty="0"/>
          </a:p>
        </p:txBody>
      </p:sp>
    </p:spTree>
    <p:extLst>
      <p:ext uri="{BB962C8B-B14F-4D97-AF65-F5344CB8AC3E}">
        <p14:creationId xmlns:p14="http://schemas.microsoft.com/office/powerpoint/2010/main" val="295079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89463"/>
          </a:xfrm>
        </p:spPr>
        <p:txBody>
          <a:bodyPr/>
          <a:lstStyle/>
          <a:p>
            <a:pPr algn="ctr"/>
            <a:r>
              <a:rPr lang="en-US" dirty="0"/>
              <a:t>Acquirements?</a:t>
            </a:r>
          </a:p>
        </p:txBody>
      </p:sp>
      <p:sp>
        <p:nvSpPr>
          <p:cNvPr id="4" name="Text Placeholder 3"/>
          <p:cNvSpPr>
            <a:spLocks noGrp="1"/>
          </p:cNvSpPr>
          <p:nvPr>
            <p:ph type="body" sz="half" idx="2"/>
          </p:nvPr>
        </p:nvSpPr>
        <p:spPr>
          <a:xfrm>
            <a:off x="531564" y="1646973"/>
            <a:ext cx="3932237" cy="4397991"/>
          </a:xfrm>
        </p:spPr>
        <p:txBody>
          <a:bodyPr>
            <a:normAutofit fontScale="55000" lnSpcReduction="20000"/>
          </a:bodyPr>
          <a:lstStyle/>
          <a:p>
            <a:r>
              <a:rPr lang="en-US" dirty="0"/>
              <a:t/>
            </a:r>
            <a:br>
              <a:rPr lang="en-US" dirty="0"/>
            </a:br>
            <a:r>
              <a:rPr lang="en-US" sz="1800" dirty="0"/>
              <a:t>1) </a:t>
            </a:r>
            <a:r>
              <a:rPr lang="en-US" sz="2600" b="1" dirty="0"/>
              <a:t>Meaning &amp; Definition of EXPORTS &amp; IMPORTS -  </a:t>
            </a:r>
          </a:p>
          <a:p>
            <a:pPr marL="457200" indent="-457200">
              <a:buFont typeface="Arial" panose="020B0604020202020204" pitchFamily="34" charset="0"/>
              <a:buChar char="•"/>
            </a:pPr>
            <a:r>
              <a:rPr lang="en-US" sz="2600" dirty="0"/>
              <a:t>    ITC Classification of Exports</a:t>
            </a:r>
          </a:p>
          <a:p>
            <a:pPr marL="457200" indent="-457200">
              <a:buFont typeface="Arial" panose="020B0604020202020204" pitchFamily="34" charset="0"/>
              <a:buChar char="•"/>
            </a:pPr>
            <a:r>
              <a:rPr lang="en-US" sz="2600" dirty="0"/>
              <a:t>    Categories of Exporters</a:t>
            </a:r>
          </a:p>
          <a:p>
            <a:r>
              <a:rPr lang="en-US" sz="2600" dirty="0"/>
              <a:t>2) </a:t>
            </a:r>
            <a:r>
              <a:rPr lang="en-US" sz="2600" b="1" dirty="0"/>
              <a:t>India’s contribution in Imports and Exports</a:t>
            </a:r>
          </a:p>
          <a:p>
            <a:pPr marL="457200" indent="-457200">
              <a:buFont typeface="Arial" panose="020B0604020202020204" pitchFamily="34" charset="0"/>
              <a:buChar char="•"/>
            </a:pPr>
            <a:r>
              <a:rPr lang="en-US" sz="2600" dirty="0"/>
              <a:t>    India's major IMPORTS</a:t>
            </a:r>
          </a:p>
          <a:p>
            <a:pPr marL="457200" indent="-457200">
              <a:buFont typeface="Arial" panose="020B0604020202020204" pitchFamily="34" charset="0"/>
              <a:buChar char="•"/>
            </a:pPr>
            <a:r>
              <a:rPr lang="en-US" sz="2600" dirty="0"/>
              <a:t>    India's major IMPORTS</a:t>
            </a:r>
          </a:p>
          <a:p>
            <a:pPr marL="457200" indent="-457200">
              <a:buFont typeface="Arial" panose="020B0604020202020204" pitchFamily="34" charset="0"/>
              <a:buChar char="•"/>
            </a:pPr>
            <a:r>
              <a:rPr lang="en-US" sz="2600" dirty="0"/>
              <a:t>    India's Global share in Exports and Imports</a:t>
            </a:r>
          </a:p>
          <a:p>
            <a:r>
              <a:rPr lang="en-US" sz="2600" dirty="0"/>
              <a:t>3) </a:t>
            </a:r>
            <a:r>
              <a:rPr lang="en-US" sz="2600" b="1" dirty="0"/>
              <a:t>Export proceeds- </a:t>
            </a:r>
          </a:p>
          <a:p>
            <a:pPr marL="457200" indent="-457200">
              <a:buFont typeface="Arial" panose="020B0604020202020204" pitchFamily="34" charset="0"/>
              <a:buChar char="•"/>
            </a:pPr>
            <a:r>
              <a:rPr lang="en-US" sz="2600" dirty="0"/>
              <a:t>     L/C Types </a:t>
            </a:r>
          </a:p>
          <a:p>
            <a:pPr marL="457200" indent="-457200">
              <a:buFont typeface="Arial" panose="020B0604020202020204" pitchFamily="34" charset="0"/>
              <a:buChar char="•"/>
            </a:pPr>
            <a:r>
              <a:rPr lang="en-US" sz="2600" dirty="0"/>
              <a:t>     L/C procedure for payment</a:t>
            </a:r>
          </a:p>
          <a:p>
            <a:r>
              <a:rPr lang="en-US" sz="2600" dirty="0"/>
              <a:t>4) </a:t>
            </a:r>
            <a:r>
              <a:rPr lang="en-US" sz="2600" b="1" dirty="0"/>
              <a:t>Trade Deficits &amp; BOP</a:t>
            </a:r>
          </a:p>
          <a:p>
            <a:r>
              <a:rPr lang="en-US" sz="2600" dirty="0"/>
              <a:t>5) </a:t>
            </a:r>
            <a:r>
              <a:rPr lang="en-US" sz="2600" b="1" dirty="0"/>
              <a:t>Port activities</a:t>
            </a:r>
          </a:p>
          <a:p>
            <a:endParaRPr lang="en-US" dirty="0"/>
          </a:p>
          <a:p>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4772025" y="1646973"/>
            <a:ext cx="7096043" cy="3989553"/>
          </a:xfrm>
          <a:prstGeom prst="rect">
            <a:avLst/>
          </a:prstGeom>
        </p:spPr>
      </p:pic>
    </p:spTree>
    <p:extLst>
      <p:ext uri="{BB962C8B-B14F-4D97-AF65-F5344CB8AC3E}">
        <p14:creationId xmlns:p14="http://schemas.microsoft.com/office/powerpoint/2010/main" val="13123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17" y="113515"/>
            <a:ext cx="3932237" cy="525439"/>
          </a:xfrm>
        </p:spPr>
        <p:txBody>
          <a:bodyPr>
            <a:normAutofit fontScale="90000"/>
          </a:bodyPr>
          <a:lstStyle/>
          <a:p>
            <a:r>
              <a:rPr lang="en-US" dirty="0"/>
              <a:t>Imports?</a:t>
            </a:r>
          </a:p>
        </p:txBody>
      </p:sp>
      <p:pic>
        <p:nvPicPr>
          <p:cNvPr id="5" name="Content Placeholder 4"/>
          <p:cNvPicPr>
            <a:picLocks noGrp="1" noChangeAspect="1"/>
          </p:cNvPicPr>
          <p:nvPr>
            <p:ph idx="1"/>
          </p:nvPr>
        </p:nvPicPr>
        <p:blipFill>
          <a:blip r:embed="rId2"/>
          <a:stretch>
            <a:fillRect/>
          </a:stretch>
        </p:blipFill>
        <p:spPr>
          <a:xfrm>
            <a:off x="4772025" y="376235"/>
            <a:ext cx="4667250" cy="3362325"/>
          </a:xfrm>
          <a:prstGeom prst="rect">
            <a:avLst/>
          </a:prstGeom>
        </p:spPr>
      </p:pic>
      <p:sp>
        <p:nvSpPr>
          <p:cNvPr id="4" name="Text Placeholder 3"/>
          <p:cNvSpPr>
            <a:spLocks noGrp="1"/>
          </p:cNvSpPr>
          <p:nvPr>
            <p:ph type="body" sz="half" idx="2"/>
          </p:nvPr>
        </p:nvSpPr>
        <p:spPr>
          <a:xfrm>
            <a:off x="362117" y="893854"/>
            <a:ext cx="3932237" cy="5812454"/>
          </a:xfrm>
        </p:spPr>
        <p:txBody>
          <a:bodyPr>
            <a:normAutofit fontScale="85000" lnSpcReduction="20000"/>
          </a:bodyPr>
          <a:lstStyle/>
          <a:p>
            <a:r>
              <a:rPr lang="en-US" sz="2400" dirty="0"/>
              <a:t>Meaning &amp; Definition of IMPORTS -  </a:t>
            </a:r>
          </a:p>
          <a:p>
            <a:r>
              <a:rPr lang="en-US" sz="2400" dirty="0"/>
              <a:t>“means </a:t>
            </a:r>
            <a:r>
              <a:rPr lang="en-US" sz="2400" dirty="0">
                <a:solidFill>
                  <a:srgbClr val="FF0000"/>
                </a:solidFill>
              </a:rPr>
              <a:t>bringing</a:t>
            </a:r>
            <a:r>
              <a:rPr lang="en-US" sz="2400" dirty="0"/>
              <a:t> into India from a place outside India”</a:t>
            </a:r>
          </a:p>
          <a:p>
            <a:r>
              <a:rPr lang="en-US" sz="2400" dirty="0"/>
              <a:t>Imports of goods (P71) consist of </a:t>
            </a:r>
            <a:r>
              <a:rPr lang="en-US" sz="2400" dirty="0">
                <a:solidFill>
                  <a:srgbClr val="FF0000"/>
                </a:solidFill>
              </a:rPr>
              <a:t>transactions</a:t>
            </a:r>
            <a:r>
              <a:rPr lang="en-US" sz="2400" dirty="0"/>
              <a:t> in goods (purchases, barter, and gifts) from </a:t>
            </a:r>
            <a:r>
              <a:rPr lang="en-US" sz="2400" dirty="0">
                <a:solidFill>
                  <a:srgbClr val="FF0000"/>
                </a:solidFill>
              </a:rPr>
              <a:t>non-residents to residents</a:t>
            </a:r>
            <a:r>
              <a:rPr lang="en-US" sz="2400" dirty="0"/>
              <a:t>. Imports of goods occur when economic </a:t>
            </a:r>
            <a:r>
              <a:rPr lang="en-US" sz="2400" dirty="0">
                <a:solidFill>
                  <a:srgbClr val="FF0000"/>
                </a:solidFill>
              </a:rPr>
              <a:t>ownership</a:t>
            </a:r>
            <a:r>
              <a:rPr lang="en-US" sz="2400" dirty="0"/>
              <a:t> of goods changes between residents and non-residents.</a:t>
            </a:r>
          </a:p>
          <a:p>
            <a:r>
              <a:rPr lang="en-US" sz="2400" dirty="0"/>
              <a:t>“any goods which are imported or </a:t>
            </a:r>
            <a:r>
              <a:rPr lang="en-US" sz="2400" dirty="0">
                <a:solidFill>
                  <a:srgbClr val="FF0000"/>
                </a:solidFill>
              </a:rPr>
              <a:t>attempted</a:t>
            </a:r>
            <a:r>
              <a:rPr lang="en-US" sz="2400" dirty="0"/>
              <a:t> to be imported”</a:t>
            </a:r>
          </a:p>
          <a:p>
            <a:r>
              <a:rPr lang="en-US" sz="2400" dirty="0"/>
              <a:t>“An import is a good or service bought in one country that was </a:t>
            </a:r>
            <a:r>
              <a:rPr lang="en-US" sz="2400" dirty="0">
                <a:solidFill>
                  <a:srgbClr val="FF0000"/>
                </a:solidFill>
              </a:rPr>
              <a:t>produced in another</a:t>
            </a:r>
            <a:r>
              <a:rPr lang="en-US" sz="2400" dirty="0"/>
              <a:t>”.</a:t>
            </a:r>
          </a:p>
          <a:p>
            <a:r>
              <a:rPr lang="en-US" sz="2400" dirty="0"/>
              <a:t>“to bring in products, goods, etc. from another country for </a:t>
            </a:r>
            <a:r>
              <a:rPr lang="en-US" sz="2400" dirty="0">
                <a:solidFill>
                  <a:srgbClr val="FF0000"/>
                </a:solidFill>
              </a:rPr>
              <a:t>sale or use</a:t>
            </a:r>
            <a:r>
              <a:rPr lang="en-US" sz="2400" dirty="0"/>
              <a:t>”</a:t>
            </a:r>
          </a:p>
          <a:p>
            <a:r>
              <a:rPr lang="en-US" sz="2400" dirty="0"/>
              <a:t>“importing refers to the purchase of </a:t>
            </a:r>
            <a:r>
              <a:rPr lang="en-US" sz="2400" dirty="0">
                <a:solidFill>
                  <a:srgbClr val="FF0000"/>
                </a:solidFill>
              </a:rPr>
              <a:t>foreign products </a:t>
            </a:r>
            <a:r>
              <a:rPr lang="en-US" sz="2400" dirty="0"/>
              <a:t>and bringing them into one's home country”.</a:t>
            </a:r>
          </a:p>
          <a:p>
            <a:r>
              <a:rPr lang="en-US" sz="1800" dirty="0"/>
              <a:t/>
            </a:r>
            <a:br>
              <a:rPr lang="en-US" sz="1800" dirty="0"/>
            </a:br>
            <a:endParaRPr lang="en-US" sz="1800" dirty="0"/>
          </a:p>
        </p:txBody>
      </p:sp>
      <p:pic>
        <p:nvPicPr>
          <p:cNvPr id="6" name="Picture 5"/>
          <p:cNvPicPr>
            <a:picLocks noChangeAspect="1"/>
          </p:cNvPicPr>
          <p:nvPr/>
        </p:nvPicPr>
        <p:blipFill>
          <a:blip r:embed="rId3"/>
          <a:stretch>
            <a:fillRect/>
          </a:stretch>
        </p:blipFill>
        <p:spPr>
          <a:xfrm>
            <a:off x="4925444" y="3877383"/>
            <a:ext cx="1905000" cy="2828925"/>
          </a:xfrm>
          <a:prstGeom prst="rect">
            <a:avLst/>
          </a:prstGeom>
        </p:spPr>
      </p:pic>
      <p:pic>
        <p:nvPicPr>
          <p:cNvPr id="3" name="Picture 2"/>
          <p:cNvPicPr>
            <a:picLocks noChangeAspect="1"/>
          </p:cNvPicPr>
          <p:nvPr/>
        </p:nvPicPr>
        <p:blipFill>
          <a:blip r:embed="rId4"/>
          <a:stretch>
            <a:fillRect/>
          </a:stretch>
        </p:blipFill>
        <p:spPr>
          <a:xfrm>
            <a:off x="7526313" y="3836866"/>
            <a:ext cx="3825923" cy="2869442"/>
          </a:xfrm>
          <a:prstGeom prst="rect">
            <a:avLst/>
          </a:prstGeom>
        </p:spPr>
      </p:pic>
    </p:spTree>
    <p:extLst>
      <p:ext uri="{BB962C8B-B14F-4D97-AF65-F5344CB8AC3E}">
        <p14:creationId xmlns:p14="http://schemas.microsoft.com/office/powerpoint/2010/main" val="245477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17" y="113515"/>
            <a:ext cx="3932237" cy="525439"/>
          </a:xfrm>
        </p:spPr>
        <p:txBody>
          <a:bodyPr>
            <a:normAutofit fontScale="90000"/>
          </a:bodyPr>
          <a:lstStyle/>
          <a:p>
            <a:r>
              <a:rPr lang="en-US" dirty="0"/>
              <a:t>Exports?</a:t>
            </a:r>
          </a:p>
        </p:txBody>
      </p:sp>
      <p:pic>
        <p:nvPicPr>
          <p:cNvPr id="5" name="Content Placeholder 4"/>
          <p:cNvPicPr>
            <a:picLocks noGrp="1" noChangeAspect="1"/>
          </p:cNvPicPr>
          <p:nvPr>
            <p:ph idx="1"/>
          </p:nvPr>
        </p:nvPicPr>
        <p:blipFill>
          <a:blip r:embed="rId2"/>
          <a:stretch>
            <a:fillRect/>
          </a:stretch>
        </p:blipFill>
        <p:spPr>
          <a:xfrm>
            <a:off x="4772025" y="376235"/>
            <a:ext cx="4667250" cy="3362325"/>
          </a:xfrm>
          <a:prstGeom prst="rect">
            <a:avLst/>
          </a:prstGeom>
        </p:spPr>
      </p:pic>
      <p:sp>
        <p:nvSpPr>
          <p:cNvPr id="4" name="Text Placeholder 3"/>
          <p:cNvSpPr>
            <a:spLocks noGrp="1"/>
          </p:cNvSpPr>
          <p:nvPr>
            <p:ph type="body" sz="half" idx="2"/>
          </p:nvPr>
        </p:nvSpPr>
        <p:spPr>
          <a:xfrm>
            <a:off x="362117" y="832333"/>
            <a:ext cx="3932237" cy="5812454"/>
          </a:xfrm>
        </p:spPr>
        <p:txBody>
          <a:bodyPr>
            <a:normAutofit/>
          </a:bodyPr>
          <a:lstStyle/>
          <a:p>
            <a:r>
              <a:rPr lang="en-US" dirty="0"/>
              <a:t>Meaning &amp; Definition of EXPORTS -  </a:t>
            </a:r>
          </a:p>
          <a:p>
            <a:r>
              <a:rPr lang="en-US" dirty="0"/>
              <a:t>“(Section 2(18)) of the Customs Act 1962) </a:t>
            </a:r>
            <a:r>
              <a:rPr lang="en-US" dirty="0">
                <a:solidFill>
                  <a:srgbClr val="FF0000"/>
                </a:solidFill>
              </a:rPr>
              <a:t>taking</a:t>
            </a:r>
            <a:r>
              <a:rPr lang="en-US" dirty="0"/>
              <a:t> goods out of India to a place outside India .”</a:t>
            </a:r>
          </a:p>
          <a:p>
            <a:r>
              <a:rPr lang="en-US" dirty="0"/>
              <a:t>“Goods and services </a:t>
            </a:r>
            <a:r>
              <a:rPr lang="en-US" dirty="0">
                <a:solidFill>
                  <a:srgbClr val="FF0000"/>
                </a:solidFill>
              </a:rPr>
              <a:t>produced</a:t>
            </a:r>
            <a:r>
              <a:rPr lang="en-US" dirty="0"/>
              <a:t> in one country but supplied to buyers in </a:t>
            </a:r>
            <a:r>
              <a:rPr lang="en-US" dirty="0">
                <a:solidFill>
                  <a:srgbClr val="FF0000"/>
                </a:solidFill>
              </a:rPr>
              <a:t>another</a:t>
            </a:r>
            <a:r>
              <a:rPr lang="en-US" dirty="0"/>
              <a:t>”.</a:t>
            </a:r>
          </a:p>
          <a:p>
            <a:r>
              <a:rPr lang="en-US" dirty="0"/>
              <a:t>“Goods and services </a:t>
            </a:r>
            <a:r>
              <a:rPr lang="en-US" dirty="0">
                <a:solidFill>
                  <a:srgbClr val="FF0000"/>
                </a:solidFill>
              </a:rPr>
              <a:t>manufactured in one country </a:t>
            </a:r>
            <a:r>
              <a:rPr lang="en-US" dirty="0"/>
              <a:t>and </a:t>
            </a:r>
            <a:r>
              <a:rPr lang="en-US" dirty="0">
                <a:solidFill>
                  <a:srgbClr val="FF0000"/>
                </a:solidFill>
              </a:rPr>
              <a:t>acquired</a:t>
            </a:r>
            <a:r>
              <a:rPr lang="en-US" dirty="0"/>
              <a:t> by citizens of another country”</a:t>
            </a:r>
          </a:p>
          <a:p>
            <a:r>
              <a:rPr lang="en-US" dirty="0"/>
              <a:t>“Section 75 of the Customs Act covers the cases where any goods are being </a:t>
            </a:r>
            <a:r>
              <a:rPr lang="en-US" dirty="0">
                <a:solidFill>
                  <a:srgbClr val="FF0000"/>
                </a:solidFill>
              </a:rPr>
              <a:t>exported</a:t>
            </a:r>
            <a:r>
              <a:rPr lang="en-US" dirty="0"/>
              <a:t> ”.</a:t>
            </a:r>
          </a:p>
          <a:p>
            <a:r>
              <a:rPr lang="en-US" dirty="0"/>
              <a:t>“exports are goods that a country </a:t>
            </a:r>
            <a:r>
              <a:rPr lang="en-US" dirty="0">
                <a:solidFill>
                  <a:srgbClr val="FF0000"/>
                </a:solidFill>
              </a:rPr>
              <a:t>sells</a:t>
            </a:r>
            <a:r>
              <a:rPr lang="en-US" dirty="0"/>
              <a:t> to another”</a:t>
            </a:r>
          </a:p>
          <a:p>
            <a:r>
              <a:rPr lang="en-US" dirty="0"/>
              <a:t>“goods or services manufactured in one country and sent to another </a:t>
            </a:r>
            <a:r>
              <a:rPr lang="en-US" dirty="0">
                <a:solidFill>
                  <a:srgbClr val="FF0000"/>
                </a:solidFill>
              </a:rPr>
              <a:t>to be sold to purchasers</a:t>
            </a:r>
            <a:r>
              <a:rPr lang="en-US" dirty="0"/>
              <a:t>”.</a:t>
            </a:r>
          </a:p>
          <a:p>
            <a:r>
              <a:rPr lang="en-US" dirty="0"/>
              <a:t>“the </a:t>
            </a:r>
            <a:r>
              <a:rPr lang="en-US" dirty="0">
                <a:solidFill>
                  <a:srgbClr val="FF0000"/>
                </a:solidFill>
              </a:rPr>
              <a:t>practice</a:t>
            </a:r>
            <a:r>
              <a:rPr lang="en-US" dirty="0"/>
              <a:t> of producing a good or service in one country and selling it to consumers in another country”.</a:t>
            </a:r>
          </a:p>
          <a:p>
            <a:r>
              <a:rPr lang="en-US" dirty="0"/>
              <a:t/>
            </a:r>
            <a:br>
              <a:rPr lang="en-US" dirty="0"/>
            </a:br>
            <a:endParaRPr lang="en-US" dirty="0"/>
          </a:p>
        </p:txBody>
      </p:sp>
      <p:pic>
        <p:nvPicPr>
          <p:cNvPr id="3" name="Picture 2"/>
          <p:cNvPicPr>
            <a:picLocks noChangeAspect="1"/>
          </p:cNvPicPr>
          <p:nvPr/>
        </p:nvPicPr>
        <p:blipFill>
          <a:blip r:embed="rId3"/>
          <a:stretch>
            <a:fillRect/>
          </a:stretch>
        </p:blipFill>
        <p:spPr>
          <a:xfrm>
            <a:off x="7526313" y="3836866"/>
            <a:ext cx="3825923" cy="2869442"/>
          </a:xfrm>
          <a:prstGeom prst="rect">
            <a:avLst/>
          </a:prstGeom>
        </p:spPr>
      </p:pic>
      <p:pic>
        <p:nvPicPr>
          <p:cNvPr id="7" name="Picture 6"/>
          <p:cNvPicPr>
            <a:picLocks noChangeAspect="1"/>
          </p:cNvPicPr>
          <p:nvPr/>
        </p:nvPicPr>
        <p:blipFill>
          <a:blip r:embed="rId4"/>
          <a:stretch>
            <a:fillRect/>
          </a:stretch>
        </p:blipFill>
        <p:spPr>
          <a:xfrm>
            <a:off x="4917103" y="4347662"/>
            <a:ext cx="2466975" cy="1847850"/>
          </a:xfrm>
          <a:prstGeom prst="rect">
            <a:avLst/>
          </a:prstGeom>
        </p:spPr>
      </p:pic>
    </p:spTree>
    <p:extLst>
      <p:ext uri="{BB962C8B-B14F-4D97-AF65-F5344CB8AC3E}">
        <p14:creationId xmlns:p14="http://schemas.microsoft.com/office/powerpoint/2010/main" val="233119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17" y="113515"/>
            <a:ext cx="3932237" cy="525439"/>
          </a:xfrm>
        </p:spPr>
        <p:txBody>
          <a:bodyPr>
            <a:normAutofit fontScale="90000"/>
          </a:bodyPr>
          <a:lstStyle/>
          <a:p>
            <a:r>
              <a:rPr lang="en-US" dirty="0"/>
              <a:t>Classification of Goods?</a:t>
            </a:r>
          </a:p>
        </p:txBody>
      </p:sp>
      <p:sp>
        <p:nvSpPr>
          <p:cNvPr id="4" name="Text Placeholder 3"/>
          <p:cNvSpPr>
            <a:spLocks noGrp="1"/>
          </p:cNvSpPr>
          <p:nvPr>
            <p:ph type="body" sz="half" idx="2"/>
          </p:nvPr>
        </p:nvSpPr>
        <p:spPr>
          <a:xfrm>
            <a:off x="362117" y="832333"/>
            <a:ext cx="5760995" cy="5812454"/>
          </a:xfrm>
        </p:spPr>
        <p:txBody>
          <a:bodyPr>
            <a:normAutofit lnSpcReduction="10000"/>
          </a:bodyPr>
          <a:lstStyle/>
          <a:p>
            <a:r>
              <a:rPr lang="en-US" dirty="0"/>
              <a:t>A. </a:t>
            </a:r>
            <a:r>
              <a:rPr lang="en-US" b="1" dirty="0"/>
              <a:t>Prohibited Goods</a:t>
            </a:r>
            <a:r>
              <a:rPr lang="en-US" dirty="0"/>
              <a:t> The prohibited items are </a:t>
            </a:r>
            <a:r>
              <a:rPr lang="en-US" dirty="0">
                <a:solidFill>
                  <a:srgbClr val="FF0000"/>
                </a:solidFill>
              </a:rPr>
              <a:t>not permitted to be imported</a:t>
            </a:r>
            <a:r>
              <a:rPr lang="en-US" dirty="0"/>
              <a:t>. An export license will not be given in the normal course for goods in the prohibited category, except where the import is for Scientific &amp; research purpose or zoo exchange between government to government owned zoo or </a:t>
            </a:r>
            <a:r>
              <a:rPr lang="en-US" dirty="0" err="1"/>
              <a:t>bonafide</a:t>
            </a:r>
            <a:r>
              <a:rPr lang="en-US" dirty="0"/>
              <a:t> personal use house hold effects for which supportive documents are presented as prescribed under the law. </a:t>
            </a:r>
          </a:p>
          <a:p>
            <a:r>
              <a:rPr lang="en-US" dirty="0"/>
              <a:t>B. </a:t>
            </a:r>
            <a:r>
              <a:rPr lang="en-US" b="1" dirty="0"/>
              <a:t>Restricted Goods</a:t>
            </a:r>
            <a:r>
              <a:rPr lang="en-US" dirty="0"/>
              <a:t> The restricted items can be </a:t>
            </a:r>
            <a:r>
              <a:rPr lang="en-US" dirty="0">
                <a:solidFill>
                  <a:srgbClr val="FF0000"/>
                </a:solidFill>
              </a:rPr>
              <a:t>permitted for import under license</a:t>
            </a:r>
            <a:r>
              <a:rPr lang="en-US" dirty="0"/>
              <a:t>. The procedures / conditionality’s wherever specified against the restricted items may be required to be complied with, in addition to the general requirement of license in all cases of restricted items. For example if live animal is restricted than permission from Chief Wild Life Warden of concerned state has to be obtained and license from DGFT needs to be obtained on the basis of recommendation from Wild Life division, Ministry of Environment, Forests &amp; Climate Change and also if it is in CITES than permit from country of origin required to be produced. </a:t>
            </a:r>
          </a:p>
          <a:p>
            <a:r>
              <a:rPr lang="en-US" dirty="0"/>
              <a:t>C. </a:t>
            </a:r>
            <a:r>
              <a:rPr lang="en-US" b="1" dirty="0"/>
              <a:t>Free Goods</a:t>
            </a:r>
            <a:r>
              <a:rPr lang="en-US" dirty="0"/>
              <a:t> listed as “Free” in the import Licensing Schedule may also </a:t>
            </a:r>
            <a:r>
              <a:rPr lang="en-US" dirty="0">
                <a:solidFill>
                  <a:srgbClr val="FF0000"/>
                </a:solidFill>
              </a:rPr>
              <a:t>be imported without an import license </a:t>
            </a:r>
            <a:r>
              <a:rPr lang="en-US" dirty="0"/>
              <a:t>as such but they are subject to conditions laid out against the respective entry. The fulfillment of these conditions can be checked by authorized officers in the course of import. The free importability is however subject to any other law for the time being in force.</a:t>
            </a:r>
          </a:p>
          <a:p>
            <a:r>
              <a:rPr lang="en-US" dirty="0"/>
              <a:t/>
            </a:r>
            <a:br>
              <a:rPr lang="en-US" dirty="0"/>
            </a:br>
            <a:endParaRPr lang="en-US" dirty="0"/>
          </a:p>
        </p:txBody>
      </p:sp>
      <p:pic>
        <p:nvPicPr>
          <p:cNvPr id="14" name="Picture 13"/>
          <p:cNvPicPr>
            <a:picLocks noChangeAspect="1"/>
          </p:cNvPicPr>
          <p:nvPr/>
        </p:nvPicPr>
        <p:blipFill>
          <a:blip r:embed="rId2"/>
          <a:stretch>
            <a:fillRect/>
          </a:stretch>
        </p:blipFill>
        <p:spPr>
          <a:xfrm>
            <a:off x="6123112" y="376234"/>
            <a:ext cx="5131925" cy="4916110"/>
          </a:xfrm>
          <a:prstGeom prst="rect">
            <a:avLst/>
          </a:prstGeom>
        </p:spPr>
      </p:pic>
    </p:spTree>
    <p:extLst>
      <p:ext uri="{BB962C8B-B14F-4D97-AF65-F5344CB8AC3E}">
        <p14:creationId xmlns:p14="http://schemas.microsoft.com/office/powerpoint/2010/main" val="152874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17" y="113515"/>
            <a:ext cx="4264474" cy="525439"/>
          </a:xfrm>
        </p:spPr>
        <p:txBody>
          <a:bodyPr>
            <a:normAutofit fontScale="90000"/>
          </a:bodyPr>
          <a:lstStyle/>
          <a:p>
            <a:r>
              <a:rPr lang="en-US" dirty="0"/>
              <a:t>ITC of Imports &amp; Exports?</a:t>
            </a:r>
          </a:p>
        </p:txBody>
      </p:sp>
      <p:sp>
        <p:nvSpPr>
          <p:cNvPr id="4" name="Text Placeholder 3"/>
          <p:cNvSpPr>
            <a:spLocks noGrp="1"/>
          </p:cNvSpPr>
          <p:nvPr>
            <p:ph type="body" sz="half" idx="2"/>
          </p:nvPr>
        </p:nvSpPr>
        <p:spPr>
          <a:xfrm>
            <a:off x="231623" y="809551"/>
            <a:ext cx="3932237" cy="3434903"/>
          </a:xfrm>
        </p:spPr>
        <p:txBody>
          <a:bodyPr>
            <a:normAutofit lnSpcReduction="10000"/>
          </a:bodyPr>
          <a:lstStyle/>
          <a:p>
            <a:pPr marL="342900" indent="-342900">
              <a:buFont typeface="+mj-lt"/>
              <a:buAutoNum type="arabicPeriod"/>
            </a:pPr>
            <a:r>
              <a:rPr lang="en-US" b="1" dirty="0"/>
              <a:t>ITC-HS Codes </a:t>
            </a:r>
            <a:r>
              <a:rPr lang="en-US" dirty="0"/>
              <a:t>or better known as Indian Trade Clarification based on Harmonized System of Coding was adopted in India for</a:t>
            </a:r>
            <a:r>
              <a:rPr lang="en-US" b="1" u="sng" dirty="0">
                <a:hlinkClick r:id="rId2"/>
              </a:rPr>
              <a:t> </a:t>
            </a:r>
            <a:r>
              <a:rPr lang="en-US" b="1" u="sng" dirty="0"/>
              <a:t>import-export</a:t>
            </a:r>
            <a:r>
              <a:rPr lang="en-US" dirty="0"/>
              <a:t> operations. </a:t>
            </a:r>
            <a:r>
              <a:rPr lang="en-US" b="1" dirty="0"/>
              <a:t>Indian custom</a:t>
            </a:r>
            <a:r>
              <a:rPr lang="en-US" dirty="0"/>
              <a:t> uses an eight digit </a:t>
            </a:r>
            <a:r>
              <a:rPr lang="en-US" b="1" dirty="0"/>
              <a:t>ITC-HS Codes</a:t>
            </a:r>
            <a:r>
              <a:rPr lang="en-US" dirty="0"/>
              <a:t> to suit the national trade requirements.</a:t>
            </a:r>
          </a:p>
          <a:p>
            <a:pPr marL="342900" indent="-342900">
              <a:buFont typeface="+mj-lt"/>
              <a:buAutoNum type="arabicPeriod"/>
            </a:pPr>
            <a:r>
              <a:rPr lang="en-US" dirty="0"/>
              <a:t>ITC has been classified as first four-digit code called 'heading' and every six digit code called 'subheading' and 8-digit code called 'Tariff Item'. This addition is done, within the permissible limit of World Customs Organization – WCO, without any changes in H.S. code system.</a:t>
            </a:r>
            <a:br>
              <a:rPr lang="en-US" dirty="0"/>
            </a:br>
            <a:endParaRPr lang="en-US" dirty="0"/>
          </a:p>
        </p:txBody>
      </p:sp>
      <p:pic>
        <p:nvPicPr>
          <p:cNvPr id="9" name="Picture 8"/>
          <p:cNvPicPr>
            <a:picLocks noChangeAspect="1"/>
          </p:cNvPicPr>
          <p:nvPr/>
        </p:nvPicPr>
        <p:blipFill>
          <a:blip r:embed="rId3"/>
          <a:stretch>
            <a:fillRect/>
          </a:stretch>
        </p:blipFill>
        <p:spPr>
          <a:xfrm>
            <a:off x="8373263" y="1543974"/>
            <a:ext cx="3645724" cy="5047926"/>
          </a:xfrm>
          <a:prstGeom prst="rect">
            <a:avLst/>
          </a:prstGeom>
        </p:spPr>
      </p:pic>
      <p:pic>
        <p:nvPicPr>
          <p:cNvPr id="11" name="Picture 10"/>
          <p:cNvPicPr>
            <a:picLocks noChangeAspect="1"/>
          </p:cNvPicPr>
          <p:nvPr/>
        </p:nvPicPr>
        <p:blipFill>
          <a:blip r:embed="rId4"/>
          <a:stretch>
            <a:fillRect/>
          </a:stretch>
        </p:blipFill>
        <p:spPr>
          <a:xfrm>
            <a:off x="1442517" y="3730982"/>
            <a:ext cx="6644233" cy="2860918"/>
          </a:xfrm>
          <a:prstGeom prst="rect">
            <a:avLst/>
          </a:prstGeom>
        </p:spPr>
      </p:pic>
      <p:pic>
        <p:nvPicPr>
          <p:cNvPr id="12" name="Picture 11"/>
          <p:cNvPicPr>
            <a:picLocks noChangeAspect="1"/>
          </p:cNvPicPr>
          <p:nvPr/>
        </p:nvPicPr>
        <p:blipFill>
          <a:blip r:embed="rId5"/>
          <a:stretch>
            <a:fillRect/>
          </a:stretch>
        </p:blipFill>
        <p:spPr>
          <a:xfrm>
            <a:off x="4764633" y="128940"/>
            <a:ext cx="4775152" cy="1623752"/>
          </a:xfrm>
          <a:prstGeom prst="rect">
            <a:avLst/>
          </a:prstGeom>
        </p:spPr>
      </p:pic>
    </p:spTree>
    <p:extLst>
      <p:ext uri="{BB962C8B-B14F-4D97-AF65-F5344CB8AC3E}">
        <p14:creationId xmlns:p14="http://schemas.microsoft.com/office/powerpoint/2010/main" val="392989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17" y="113515"/>
            <a:ext cx="4264474" cy="525439"/>
          </a:xfrm>
        </p:spPr>
        <p:txBody>
          <a:bodyPr>
            <a:normAutofit fontScale="90000"/>
          </a:bodyPr>
          <a:lstStyle/>
          <a:p>
            <a:r>
              <a:rPr lang="en-US" dirty="0"/>
              <a:t>Types of Exporter?</a:t>
            </a:r>
          </a:p>
        </p:txBody>
      </p:sp>
      <p:sp>
        <p:nvSpPr>
          <p:cNvPr id="5" name="Rectangle 4"/>
          <p:cNvSpPr/>
          <p:nvPr/>
        </p:nvSpPr>
        <p:spPr>
          <a:xfrm>
            <a:off x="468573" y="1029353"/>
            <a:ext cx="6096000" cy="923330"/>
          </a:xfrm>
          <a:prstGeom prst="rect">
            <a:avLst/>
          </a:prstGeom>
        </p:spPr>
        <p:txBody>
          <a:bodyPr>
            <a:spAutoFit/>
          </a:bodyPr>
          <a:lstStyle/>
          <a:p>
            <a:r>
              <a:rPr lang="en-US" dirty="0">
                <a:solidFill>
                  <a:srgbClr val="000000"/>
                </a:solidFill>
                <a:latin typeface="Helvetica" panose="020B0604020202020204" pitchFamily="34" charset="0"/>
                <a:ea typeface="Calibri" panose="020F0502020204030204" pitchFamily="34" charset="0"/>
              </a:rPr>
              <a:t>(a) </a:t>
            </a:r>
            <a:r>
              <a:rPr lang="en-US" b="1" dirty="0">
                <a:solidFill>
                  <a:srgbClr val="000000"/>
                </a:solidFill>
                <a:latin typeface="Helvetica" panose="020B0604020202020204" pitchFamily="34" charset="0"/>
                <a:ea typeface="Calibri" panose="020F0502020204030204" pitchFamily="34" charset="0"/>
              </a:rPr>
              <a:t>Manufacturer Exporters:</a:t>
            </a:r>
            <a:r>
              <a:rPr lang="en-US" dirty="0">
                <a:solidFill>
                  <a:srgbClr val="000000"/>
                </a:solidFill>
                <a:latin typeface="Helvetica" panose="020B0604020202020204" pitchFamily="34" charset="0"/>
                <a:ea typeface="Calibri" panose="020F0502020204030204" pitchFamily="34" charset="0"/>
              </a:rPr>
              <a:t> Manufacturer exporters are the manufacturers who export goods directly to foreign buyers without any intervention from intermediaries</a:t>
            </a:r>
            <a:endParaRPr lang="en-US" dirty="0"/>
          </a:p>
        </p:txBody>
      </p:sp>
      <p:sp>
        <p:nvSpPr>
          <p:cNvPr id="6" name="Rectangle 5"/>
          <p:cNvSpPr/>
          <p:nvPr/>
        </p:nvSpPr>
        <p:spPr>
          <a:xfrm>
            <a:off x="468573" y="2244004"/>
            <a:ext cx="6096000" cy="923330"/>
          </a:xfrm>
          <a:prstGeom prst="rect">
            <a:avLst/>
          </a:prstGeom>
        </p:spPr>
        <p:txBody>
          <a:bodyPr>
            <a:spAutoFit/>
          </a:bodyPr>
          <a:lstStyle/>
          <a:p>
            <a:r>
              <a:rPr lang="en-US" dirty="0">
                <a:solidFill>
                  <a:srgbClr val="000000"/>
                </a:solidFill>
                <a:latin typeface="Helvetica" panose="020B0604020202020204" pitchFamily="34" charset="0"/>
                <a:ea typeface="Calibri" panose="020F0502020204030204" pitchFamily="34" charset="0"/>
              </a:rPr>
              <a:t>(b) </a:t>
            </a:r>
            <a:r>
              <a:rPr lang="en-US" b="1" dirty="0">
                <a:solidFill>
                  <a:srgbClr val="000000"/>
                </a:solidFill>
                <a:latin typeface="Helvetica" panose="020B0604020202020204" pitchFamily="34" charset="0"/>
                <a:ea typeface="Calibri" panose="020F0502020204030204" pitchFamily="34" charset="0"/>
              </a:rPr>
              <a:t>Merchant Exporters:</a:t>
            </a:r>
            <a:r>
              <a:rPr lang="en-US" dirty="0">
                <a:solidFill>
                  <a:srgbClr val="000000"/>
                </a:solidFill>
                <a:latin typeface="Helvetica" panose="020B0604020202020204" pitchFamily="34" charset="0"/>
                <a:ea typeface="Calibri" panose="020F0502020204030204" pitchFamily="34" charset="0"/>
              </a:rPr>
              <a:t> Merchant exporters are the exporters who purchase goods from the domestic market and sell them in foreign countries</a:t>
            </a:r>
            <a:endParaRPr lang="en-US" dirty="0"/>
          </a:p>
        </p:txBody>
      </p:sp>
      <p:sp>
        <p:nvSpPr>
          <p:cNvPr id="8" name="Rectangle 7"/>
          <p:cNvSpPr/>
          <p:nvPr/>
        </p:nvSpPr>
        <p:spPr>
          <a:xfrm>
            <a:off x="454925" y="3458655"/>
            <a:ext cx="6096000" cy="1754326"/>
          </a:xfrm>
          <a:prstGeom prst="rect">
            <a:avLst/>
          </a:prstGeom>
        </p:spPr>
        <p:txBody>
          <a:bodyPr>
            <a:spAutoFit/>
          </a:bodyPr>
          <a:lstStyle/>
          <a:p>
            <a:r>
              <a:rPr lang="en-US" dirty="0"/>
              <a:t>(c) </a:t>
            </a:r>
            <a:r>
              <a:rPr lang="en-US" b="1" dirty="0">
                <a:latin typeface="Helvetica" panose="020B0604020202020204" pitchFamily="34" charset="0"/>
                <a:cs typeface="Helvetica" panose="020B0604020202020204" pitchFamily="34" charset="0"/>
              </a:rPr>
              <a:t>Status Holders</a:t>
            </a:r>
            <a:r>
              <a:rPr lang="en-US" dirty="0"/>
              <a:t>: The Government of India introduced the concept of status holders in the in the year 1960. Export House (EH) was the first category introduced by the Government with the objective of promoting exports by providing assistance for building marketing infrastructure and expertise required for export promotion.</a:t>
            </a:r>
          </a:p>
        </p:txBody>
      </p:sp>
    </p:spTree>
    <p:extLst>
      <p:ext uri="{BB962C8B-B14F-4D97-AF65-F5344CB8AC3E}">
        <p14:creationId xmlns:p14="http://schemas.microsoft.com/office/powerpoint/2010/main" val="87026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17" y="113515"/>
            <a:ext cx="4264474" cy="525439"/>
          </a:xfrm>
        </p:spPr>
        <p:txBody>
          <a:bodyPr>
            <a:normAutofit fontScale="90000"/>
          </a:bodyPr>
          <a:lstStyle/>
          <a:p>
            <a:r>
              <a:rPr lang="en-US" dirty="0"/>
              <a:t>Types of Exporter?</a:t>
            </a:r>
          </a:p>
        </p:txBody>
      </p:sp>
      <p:sp>
        <p:nvSpPr>
          <p:cNvPr id="10" name="Rectangle 9"/>
          <p:cNvSpPr/>
          <p:nvPr/>
        </p:nvSpPr>
        <p:spPr>
          <a:xfrm>
            <a:off x="362117" y="618905"/>
            <a:ext cx="10805892" cy="5632311"/>
          </a:xfrm>
          <a:prstGeom prst="rect">
            <a:avLst/>
          </a:prstGeom>
        </p:spPr>
        <p:txBody>
          <a:bodyPr wrap="square">
            <a:spAutoFit/>
          </a:bodyPr>
          <a:lstStyle/>
          <a:p>
            <a:r>
              <a:rPr lang="en-US" dirty="0"/>
              <a:t>(d) </a:t>
            </a:r>
            <a:r>
              <a:rPr lang="en-US" b="1" dirty="0"/>
              <a:t>Service Export House</a:t>
            </a:r>
            <a:r>
              <a:rPr lang="en-US" dirty="0"/>
              <a:t>: Considering the increasing share of services in the total export from India, the government introduced the concept of Service Export House in the EXIM policy 2002-07. As per this policy, the service providers who have achieved a stipulated level of export performance are eligible for recognition of status holder. Accordingly they are eligible for all the facilities and incentives, hitherto given to the export and trading houses. These facilities include import of capital goods under EPCG scheme, passenger baggage, import of restricted items, etc. The above </a:t>
            </a:r>
            <a:r>
              <a:rPr lang="en-US" dirty="0" err="1"/>
              <a:t>categorisation</a:t>
            </a:r>
            <a:r>
              <a:rPr lang="en-US" dirty="0"/>
              <a:t> also applies to the service providers.</a:t>
            </a:r>
          </a:p>
          <a:p>
            <a:endParaRPr lang="en-US" dirty="0"/>
          </a:p>
          <a:p>
            <a:r>
              <a:rPr lang="en-US" dirty="0"/>
              <a:t>(e) </a:t>
            </a:r>
            <a:r>
              <a:rPr lang="en-US" b="1" dirty="0" err="1"/>
              <a:t>Canalising</a:t>
            </a:r>
            <a:r>
              <a:rPr lang="en-US" b="1" dirty="0"/>
              <a:t> Agencies</a:t>
            </a:r>
            <a:r>
              <a:rPr lang="en-US" dirty="0"/>
              <a:t>: </a:t>
            </a:r>
            <a:r>
              <a:rPr lang="en-US" dirty="0" err="1"/>
              <a:t>Canalisation</a:t>
            </a:r>
            <a:r>
              <a:rPr lang="en-US" dirty="0"/>
              <a:t> of import and export means import and export of commodities through specified government agencies such as State Trading Corporation of India (STC), Metals and Minerals Corporation (MMTC). The items specified in the </a:t>
            </a:r>
            <a:r>
              <a:rPr lang="en-US" dirty="0" err="1"/>
              <a:t>canalised</a:t>
            </a:r>
            <a:r>
              <a:rPr lang="en-US" dirty="0"/>
              <a:t> list can be </a:t>
            </a:r>
            <a:r>
              <a:rPr lang="en-US" dirty="0" err="1"/>
              <a:t>canalised</a:t>
            </a:r>
            <a:r>
              <a:rPr lang="en-US" dirty="0"/>
              <a:t> only through specified </a:t>
            </a:r>
            <a:r>
              <a:rPr lang="en-US" dirty="0" err="1"/>
              <a:t>canalising</a:t>
            </a:r>
            <a:r>
              <a:rPr lang="en-US" dirty="0"/>
              <a:t> agency.</a:t>
            </a:r>
          </a:p>
          <a:p>
            <a:endParaRPr lang="en-US" dirty="0"/>
          </a:p>
          <a:p>
            <a:r>
              <a:rPr lang="en-US" dirty="0"/>
              <a:t>(f) </a:t>
            </a:r>
            <a:r>
              <a:rPr lang="en-US" b="1" dirty="0"/>
              <a:t>Export Consortia</a:t>
            </a:r>
            <a:r>
              <a:rPr lang="en-US" dirty="0"/>
              <a:t>: In this case, a number of economically independent manufacturers, voluntarily or under the direction of the government, set up a joint </a:t>
            </a:r>
            <a:r>
              <a:rPr lang="en-US" dirty="0" err="1"/>
              <a:t>organisation</a:t>
            </a:r>
            <a:r>
              <a:rPr lang="en-US" dirty="0"/>
              <a:t> for co-ordination of their export activities. This has several advantages, such as;</a:t>
            </a:r>
          </a:p>
          <a:p>
            <a:endParaRPr lang="en-US" dirty="0"/>
          </a:p>
          <a:p>
            <a:r>
              <a:rPr lang="en-US" dirty="0"/>
              <a:t>Price </a:t>
            </a:r>
            <a:r>
              <a:rPr lang="en-US" dirty="0" err="1"/>
              <a:t>stabilisation</a:t>
            </a:r>
            <a:r>
              <a:rPr lang="en-US" dirty="0"/>
              <a:t>;</a:t>
            </a:r>
          </a:p>
          <a:p>
            <a:endParaRPr lang="en-US" dirty="0"/>
          </a:p>
          <a:p>
            <a:r>
              <a:rPr lang="en-US" dirty="0"/>
              <a:t>Saves unproductive expenditures such as advertising;</a:t>
            </a:r>
          </a:p>
          <a:p>
            <a:endParaRPr lang="en-US" dirty="0"/>
          </a:p>
          <a:p>
            <a:r>
              <a:rPr lang="en-US" dirty="0"/>
              <a:t>Economies of scale.</a:t>
            </a:r>
          </a:p>
        </p:txBody>
      </p:sp>
    </p:spTree>
    <p:extLst>
      <p:ext uri="{BB962C8B-B14F-4D97-AF65-F5344CB8AC3E}">
        <p14:creationId xmlns:p14="http://schemas.microsoft.com/office/powerpoint/2010/main" val="38787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4E717E-272B-3A3F-1642-B2C3A899111D}"/>
              </a:ext>
            </a:extLst>
          </p:cNvPr>
          <p:cNvSpPr txBox="1"/>
          <p:nvPr/>
        </p:nvSpPr>
        <p:spPr>
          <a:xfrm>
            <a:off x="367301" y="195476"/>
            <a:ext cx="4965539" cy="2585323"/>
          </a:xfrm>
          <a:prstGeom prst="rect">
            <a:avLst/>
          </a:prstGeom>
          <a:noFill/>
        </p:spPr>
        <p:txBody>
          <a:bodyPr wrap="square">
            <a:spAutoFit/>
          </a:bodyPr>
          <a:lstStyle/>
          <a:p>
            <a:pPr algn="l"/>
            <a:r>
              <a:rPr lang="en-IN" b="1" i="0" dirty="0">
                <a:solidFill>
                  <a:srgbClr val="000000"/>
                </a:solidFill>
                <a:effectLst/>
                <a:latin typeface="Linux Libertine"/>
              </a:rPr>
              <a:t>Economic Complexity Index</a:t>
            </a:r>
          </a:p>
          <a:p>
            <a:pPr algn="l"/>
            <a:endParaRPr lang="en-IN" dirty="0">
              <a:solidFill>
                <a:srgbClr val="000000"/>
              </a:solidFill>
              <a:latin typeface="Linux Libertine"/>
            </a:endParaRPr>
          </a:p>
          <a:p>
            <a:pPr algn="l"/>
            <a:r>
              <a:rPr lang="en-US" b="0" i="0" dirty="0">
                <a:solidFill>
                  <a:srgbClr val="0C0F14"/>
                </a:solidFill>
                <a:effectLst/>
                <a:latin typeface="Source Sans Pro" panose="020B0503030403020204" pitchFamily="34" charset="0"/>
              </a:rPr>
              <a:t>These economic complexity rankings use 6 digit exports classified according to the HS96 classification. We consider only countries with population of at least 1 million and exports of at least $1 billion, and products with world trade over $500 million.</a:t>
            </a:r>
            <a:r>
              <a:rPr lang="en-IN" b="0" i="0" dirty="0">
                <a:solidFill>
                  <a:srgbClr val="000000"/>
                </a:solidFill>
                <a:effectLst/>
                <a:latin typeface="Linux Libertine"/>
              </a:rPr>
              <a:t> </a:t>
            </a:r>
          </a:p>
          <a:p>
            <a:pPr algn="l"/>
            <a:endParaRPr lang="en-IN" b="0" i="0" dirty="0">
              <a:solidFill>
                <a:srgbClr val="000000"/>
              </a:solidFill>
              <a:effectLst/>
              <a:latin typeface="Linux Libertine"/>
            </a:endParaRPr>
          </a:p>
        </p:txBody>
      </p:sp>
      <p:pic>
        <p:nvPicPr>
          <p:cNvPr id="11" name="Picture 10">
            <a:extLst>
              <a:ext uri="{FF2B5EF4-FFF2-40B4-BE49-F238E27FC236}">
                <a16:creationId xmlns:a16="http://schemas.microsoft.com/office/drawing/2014/main" xmlns="" id="{5F6590B2-BCC4-3549-77A9-D1E7F6CE2C16}"/>
              </a:ext>
            </a:extLst>
          </p:cNvPr>
          <p:cNvPicPr>
            <a:picLocks noChangeAspect="1"/>
          </p:cNvPicPr>
          <p:nvPr/>
        </p:nvPicPr>
        <p:blipFill>
          <a:blip r:embed="rId3"/>
          <a:stretch>
            <a:fillRect/>
          </a:stretch>
        </p:blipFill>
        <p:spPr>
          <a:xfrm>
            <a:off x="5719433" y="518642"/>
            <a:ext cx="4965539" cy="2311879"/>
          </a:xfrm>
          <a:prstGeom prst="rect">
            <a:avLst/>
          </a:prstGeom>
        </p:spPr>
      </p:pic>
      <p:pic>
        <p:nvPicPr>
          <p:cNvPr id="15" name="Picture 14">
            <a:extLst>
              <a:ext uri="{FF2B5EF4-FFF2-40B4-BE49-F238E27FC236}">
                <a16:creationId xmlns:a16="http://schemas.microsoft.com/office/drawing/2014/main" xmlns="" id="{1F211D2D-B5D3-B1E1-161F-003B9AA8F3B2}"/>
              </a:ext>
            </a:extLst>
          </p:cNvPr>
          <p:cNvPicPr>
            <a:picLocks noChangeAspect="1"/>
          </p:cNvPicPr>
          <p:nvPr/>
        </p:nvPicPr>
        <p:blipFill>
          <a:blip r:embed="rId4"/>
          <a:stretch>
            <a:fillRect/>
          </a:stretch>
        </p:blipFill>
        <p:spPr>
          <a:xfrm>
            <a:off x="808093" y="2826645"/>
            <a:ext cx="8582628" cy="3835879"/>
          </a:xfrm>
          <a:prstGeom prst="rect">
            <a:avLst/>
          </a:prstGeom>
        </p:spPr>
      </p:pic>
      <p:graphicFrame>
        <p:nvGraphicFramePr>
          <p:cNvPr id="16" name="Object 15">
            <a:extLst>
              <a:ext uri="{FF2B5EF4-FFF2-40B4-BE49-F238E27FC236}">
                <a16:creationId xmlns:a16="http://schemas.microsoft.com/office/drawing/2014/main" xmlns="" id="{9DEF2A61-CB11-32CE-BC69-FCEB385A24FB}"/>
              </a:ext>
            </a:extLst>
          </p:cNvPr>
          <p:cNvGraphicFramePr>
            <a:graphicFrameLocks noChangeAspect="1"/>
          </p:cNvGraphicFramePr>
          <p:nvPr>
            <p:extLst>
              <p:ext uri="{D42A27DB-BD31-4B8C-83A1-F6EECF244321}">
                <p14:modId xmlns:p14="http://schemas.microsoft.com/office/powerpoint/2010/main" val="1068354145"/>
              </p:ext>
            </p:extLst>
          </p:nvPr>
        </p:nvGraphicFramePr>
        <p:xfrm>
          <a:off x="8805947" y="4767049"/>
          <a:ext cx="2463800" cy="742950"/>
        </p:xfrm>
        <a:graphic>
          <a:graphicData uri="http://schemas.openxmlformats.org/presentationml/2006/ole">
            <mc:AlternateContent xmlns:mc="http://schemas.openxmlformats.org/markup-compatibility/2006">
              <mc:Choice xmlns:v="urn:schemas-microsoft-com:vml" Requires="v">
                <p:oleObj spid="_x0000_s1034" name="Worksheet" r:id="rId5" imgW="2463652" imgH="742884" progId="Excel.Sheet.12">
                  <p:embed/>
                </p:oleObj>
              </mc:Choice>
              <mc:Fallback>
                <p:oleObj name="Worksheet" r:id="rId5" imgW="2463652" imgH="742884" progId="Excel.Sheet.12">
                  <p:embed/>
                  <p:pic>
                    <p:nvPicPr>
                      <p:cNvPr id="0" name=""/>
                      <p:cNvPicPr/>
                      <p:nvPr/>
                    </p:nvPicPr>
                    <p:blipFill>
                      <a:blip r:embed="rId6"/>
                      <a:stretch>
                        <a:fillRect/>
                      </a:stretch>
                    </p:blipFill>
                    <p:spPr>
                      <a:xfrm>
                        <a:off x="8805947" y="4767049"/>
                        <a:ext cx="2463800" cy="742950"/>
                      </a:xfrm>
                      <a:prstGeom prst="rect">
                        <a:avLst/>
                      </a:prstGeom>
                    </p:spPr>
                  </p:pic>
                </p:oleObj>
              </mc:Fallback>
            </mc:AlternateContent>
          </a:graphicData>
        </a:graphic>
      </p:graphicFrame>
    </p:spTree>
    <p:extLst>
      <p:ext uri="{BB962C8B-B14F-4D97-AF65-F5344CB8AC3E}">
        <p14:creationId xmlns:p14="http://schemas.microsoft.com/office/powerpoint/2010/main" val="1646929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904</Words>
  <Application>Microsoft Office PowerPoint</Application>
  <PresentationFormat>Widescreen</PresentationFormat>
  <Paragraphs>109</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2" baseType="lpstr">
      <vt:lpstr>Arial</vt:lpstr>
      <vt:lpstr>Calibri</vt:lpstr>
      <vt:lpstr>Calibri Light</vt:lpstr>
      <vt:lpstr>Helvetica</vt:lpstr>
      <vt:lpstr>Linux Libertine</vt:lpstr>
      <vt:lpstr>Source Sans Pro</vt:lpstr>
      <vt:lpstr>Office Theme</vt:lpstr>
      <vt:lpstr>Worksheet</vt:lpstr>
      <vt:lpstr>Microsoft Excel Worksheet</vt:lpstr>
      <vt:lpstr>Export &amp; Import</vt:lpstr>
      <vt:lpstr>Acquirements?</vt:lpstr>
      <vt:lpstr>Imports?</vt:lpstr>
      <vt:lpstr>Exports?</vt:lpstr>
      <vt:lpstr>Classification of Goods?</vt:lpstr>
      <vt:lpstr>ITC of Imports &amp; Exports?</vt:lpstr>
      <vt:lpstr>Types of Exporter?</vt:lpstr>
      <vt:lpstr>Types of Exporter?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 &amp; Import</dc:title>
  <dc:creator>Nitin Athavle</dc:creator>
  <cp:lastModifiedBy>Nitin Athavle</cp:lastModifiedBy>
  <cp:revision>33</cp:revision>
  <dcterms:created xsi:type="dcterms:W3CDTF">2023-07-28T07:00:30Z</dcterms:created>
  <dcterms:modified xsi:type="dcterms:W3CDTF">2023-07-31T12:21:05Z</dcterms:modified>
</cp:coreProperties>
</file>