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8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0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4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7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0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6F02-CD56-4CB0-A9FA-8C0CA4994F51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62F5-54BD-4BCB-B7EB-49E30048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9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7145"/>
            <a:ext cx="9144000" cy="7746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Navigating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535" y="1609465"/>
            <a:ext cx="9144000" cy="1655762"/>
          </a:xfrm>
        </p:spPr>
        <p:txBody>
          <a:bodyPr/>
          <a:lstStyle/>
          <a:p>
            <a:r>
              <a:rPr lang="en-US" dirty="0" smtClean="0"/>
              <a:t>Unlocking lucrative career paths in Operations and Supply Chain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033" y="2437346"/>
            <a:ext cx="6025933" cy="40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84" y="1697014"/>
            <a:ext cx="67532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7145"/>
            <a:ext cx="9144000" cy="41983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Outline of the session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508" y="1609465"/>
            <a:ext cx="6801134" cy="323549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Introduction to Operations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Introduction to Supply Chain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Job opportunities in Specialized fields of Operations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Job opportunities in Specialized fields of Supply Chain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Required skill sets / abilities for specialized fields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Required skill sets / abilities for specialized fields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Q &amp; 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51" y="1609464"/>
            <a:ext cx="2743320" cy="29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520" y="221611"/>
            <a:ext cx="4767618" cy="41983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Introduction to Operations Management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5870" y="431528"/>
            <a:ext cx="3628625" cy="629282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Production or manufacturing – RM             FG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Production of Goods and Services both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Process- Planning, executing, monitoring, delivering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Core of PM– Project evaluation wr.t. Time, Cost, Goal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Functions – Designing, Conversion, Flow, efficiency, Quality, Delivery, profitability, balancing cost with revenue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Key elements – Strategy, forecasting, scheduling, MM, Infrastructure, PM/Tools/Equipment’s, Workforce, quality management, Men, material, machines, Money, Measurements,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Role- Planning, organizing, staffing, directing and controlling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9088569" y="806741"/>
            <a:ext cx="573206" cy="45719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884" y="126076"/>
            <a:ext cx="4960366" cy="41983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Introduction to Supply Chain Management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3834" y="305127"/>
            <a:ext cx="3334044" cy="6320755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Elements – Planning, sourcing, making, physical distribution, returns management</a:t>
            </a:r>
          </a:p>
          <a:p>
            <a:pPr algn="l"/>
            <a:r>
              <a:rPr lang="en-US" sz="1600" dirty="0" smtClean="0"/>
              <a:t>Process- Strategic planning, Demand Forecasting, designing, purchasing, manufacturing, warehousing, transportation, delivery of goods</a:t>
            </a:r>
          </a:p>
          <a:p>
            <a:pPr algn="l"/>
            <a:r>
              <a:rPr lang="en-US" sz="1600" dirty="0" smtClean="0"/>
              <a:t>Objectives – Smooth flow of goods-finance &amp; information, efficient Inventory management, reduction in costs, improving quality in product, people, process, systems and adding value, timely delivery, customer order fulfillment, T/T/V</a:t>
            </a:r>
          </a:p>
          <a:p>
            <a:pPr algn="l"/>
            <a:r>
              <a:rPr lang="en-US" sz="1600" dirty="0" smtClean="0"/>
              <a:t>Areas of Specialization- Purchasing, Inventory Management, Material handling, packaging, labelling, picking and storing, kitting, checking and counting, documentation and entry, record keeping, dispatching, real time updating with systems</a:t>
            </a:r>
          </a:p>
          <a:p>
            <a:pPr algn="l"/>
            <a:r>
              <a:rPr lang="en-US" sz="1600" dirty="0" smtClean="0"/>
              <a:t>Success lies in – People, Process, systems, information, technologies, quality, INTEGRATION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9" y="1150475"/>
            <a:ext cx="8135139" cy="36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65" y="176451"/>
            <a:ext cx="9144000" cy="437700"/>
          </a:xfrm>
        </p:spPr>
        <p:txBody>
          <a:bodyPr/>
          <a:lstStyle/>
          <a:p>
            <a:r>
              <a:rPr lang="en-US" dirty="0" smtClean="0"/>
              <a:t>Job Opportunities – specialized fields of Operations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31735"/>
              </p:ext>
            </p:extLst>
          </p:nvPr>
        </p:nvGraphicFramePr>
        <p:xfrm>
          <a:off x="2138717" y="785717"/>
          <a:ext cx="8219934" cy="583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5638795" imgH="4000416" progId="Excel.Sheet.12">
                  <p:embed/>
                </p:oleObj>
              </mc:Choice>
              <mc:Fallback>
                <p:oleObj name="Worksheet" r:id="rId3" imgW="5638795" imgH="40004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8717" y="785717"/>
                        <a:ext cx="8219934" cy="5831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67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/>
          <p:cNvSpPr>
            <a:spLocks noGrp="1"/>
          </p:cNvSpPr>
          <p:nvPr>
            <p:ph type="body" sz="quarter" idx="4294967295"/>
          </p:nvPr>
        </p:nvSpPr>
        <p:spPr>
          <a:xfrm>
            <a:off x="2746515" y="814818"/>
            <a:ext cx="6265429" cy="41937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Skill sets / Abilities required or to be acquired</a:t>
            </a:r>
            <a:endParaRPr lang="en-US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7C5DAC5D-C83B-4924-BF80-4A8E15B276E1}"/>
              </a:ext>
            </a:extLst>
          </p:cNvPr>
          <p:cNvGrpSpPr/>
          <p:nvPr/>
        </p:nvGrpSpPr>
        <p:grpSpPr>
          <a:xfrm>
            <a:off x="7945073" y="1937366"/>
            <a:ext cx="2667246" cy="899034"/>
            <a:chOff x="6640877" y="1844824"/>
            <a:chExt cx="1891564" cy="8990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1E3647A-3F25-41CB-867F-FCCEEB596DB7}"/>
                </a:ext>
              </a:extLst>
            </p:cNvPr>
            <p:cNvSpPr txBox="1"/>
            <p:nvPr/>
          </p:nvSpPr>
          <p:spPr>
            <a:xfrm>
              <a:off x="6640877" y="2097527"/>
              <a:ext cx="1891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Prototype Developing, Programing, Data Science, BI, NLP, Problem Solving, Creativity, Python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3F13BF1-5B5B-4010-A306-3681458F7541}"/>
                </a:ext>
              </a:extLst>
            </p:cNvPr>
            <p:cNvSpPr txBox="1"/>
            <p:nvPr/>
          </p:nvSpPr>
          <p:spPr>
            <a:xfrm>
              <a:off x="6640877" y="1844824"/>
              <a:ext cx="189156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2"/>
                  </a:solidFill>
                  <a:cs typeface="Arial" pitchFamily="34" charset="0"/>
                </a:rPr>
                <a:t>Artificial Intelligence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xmlns="" id="{BBCBE538-F645-4855-9877-9AB56AB1AC23}"/>
              </a:ext>
            </a:extLst>
          </p:cNvPr>
          <p:cNvGrpSpPr/>
          <p:nvPr/>
        </p:nvGrpSpPr>
        <p:grpSpPr>
          <a:xfrm>
            <a:off x="8771763" y="3555235"/>
            <a:ext cx="2420845" cy="1268367"/>
            <a:chOff x="7274140" y="3362389"/>
            <a:chExt cx="1690348" cy="126836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53A283C-EE37-475B-BFE7-733CE47E123C}"/>
                </a:ext>
              </a:extLst>
            </p:cNvPr>
            <p:cNvSpPr txBox="1"/>
            <p:nvPr/>
          </p:nvSpPr>
          <p:spPr>
            <a:xfrm>
              <a:off x="7274140" y="3615093"/>
              <a:ext cx="16903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HW+Sw</a:t>
              </a:r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Networking, User Interface Modelling, Community Networking, Connectivity Expansion, Platform Management, Application Enablement</a:t>
              </a:r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CEB57D2-643E-4E40-B13F-4E830B7FF2CE}"/>
                </a:ext>
              </a:extLst>
            </p:cNvPr>
            <p:cNvSpPr txBox="1"/>
            <p:nvPr/>
          </p:nvSpPr>
          <p:spPr>
            <a:xfrm>
              <a:off x="7274140" y="3362389"/>
              <a:ext cx="1690348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3"/>
                  </a:solidFill>
                  <a:cs typeface="Arial" pitchFamily="34" charset="0"/>
                </a:rPr>
                <a:t>IOT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F542AC2-C499-488F-A323-7B8D48E63E8C}"/>
              </a:ext>
            </a:extLst>
          </p:cNvPr>
          <p:cNvGrpSpPr/>
          <p:nvPr/>
        </p:nvGrpSpPr>
        <p:grpSpPr>
          <a:xfrm>
            <a:off x="7945073" y="5167523"/>
            <a:ext cx="2667246" cy="1083702"/>
            <a:chOff x="6640876" y="5231578"/>
            <a:chExt cx="1891564" cy="10837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D810C78-80FD-42E9-AF77-7F97D6AE9535}"/>
                </a:ext>
              </a:extLst>
            </p:cNvPr>
            <p:cNvSpPr txBox="1"/>
            <p:nvPr/>
          </p:nvSpPr>
          <p:spPr>
            <a:xfrm>
              <a:off x="6640876" y="5484283"/>
              <a:ext cx="18915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Programing, Analytical thinking, Cloud Security, Automation, LINUX, Application Loading, Application Testing, Hybrid Storage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4E09A52-EE35-4D3B-B123-78A0EDDD6ED6}"/>
                </a:ext>
              </a:extLst>
            </p:cNvPr>
            <p:cNvSpPr txBox="1"/>
            <p:nvPr/>
          </p:nvSpPr>
          <p:spPr>
            <a:xfrm>
              <a:off x="6640876" y="5231578"/>
              <a:ext cx="189156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4"/>
                  </a:solidFill>
                  <a:cs typeface="Arial" pitchFamily="34" charset="0"/>
                </a:rPr>
                <a:t>Cloud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44E77B49-248C-451B-ADB6-ACD54F3BC542}"/>
              </a:ext>
            </a:extLst>
          </p:cNvPr>
          <p:cNvGrpSpPr/>
          <p:nvPr/>
        </p:nvGrpSpPr>
        <p:grpSpPr>
          <a:xfrm>
            <a:off x="1652015" y="1937366"/>
            <a:ext cx="2523848" cy="899034"/>
            <a:chOff x="1043608" y="1848404"/>
            <a:chExt cx="1609193" cy="89903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96A28E0-8303-412C-A89A-0FD34AA9AB81}"/>
                </a:ext>
              </a:extLst>
            </p:cNvPr>
            <p:cNvSpPr txBox="1"/>
            <p:nvPr/>
          </p:nvSpPr>
          <p:spPr>
            <a:xfrm>
              <a:off x="1043608" y="2101107"/>
              <a:ext cx="160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Data Base Management, Networking, Encryption, Tokenization, Data Structuring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CB5566B-DAB5-41F9-8CFC-E0F9654887E7}"/>
                </a:ext>
              </a:extLst>
            </p:cNvPr>
            <p:cNvSpPr txBox="1"/>
            <p:nvPr/>
          </p:nvSpPr>
          <p:spPr>
            <a:xfrm>
              <a:off x="1043608" y="1848404"/>
              <a:ext cx="160919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accent4"/>
                  </a:solidFill>
                  <a:cs typeface="Arial" pitchFamily="34" charset="0"/>
                </a:rPr>
                <a:t>Block Chain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xmlns="" id="{751F3530-5326-4B86-B5EA-B70DC9BB074C}"/>
              </a:ext>
            </a:extLst>
          </p:cNvPr>
          <p:cNvGrpSpPr/>
          <p:nvPr/>
        </p:nvGrpSpPr>
        <p:grpSpPr>
          <a:xfrm>
            <a:off x="800101" y="3555235"/>
            <a:ext cx="2461213" cy="899035"/>
            <a:chOff x="388747" y="3288564"/>
            <a:chExt cx="1374941" cy="8990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D456681-34EE-42E1-8E35-07C2F9EA94F9}"/>
                </a:ext>
              </a:extLst>
            </p:cNvPr>
            <p:cNvSpPr txBox="1"/>
            <p:nvPr/>
          </p:nvSpPr>
          <p:spPr>
            <a:xfrm>
              <a:off x="388747" y="3541268"/>
              <a:ext cx="1374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Systems, Software, hardware, platform, networking, Internet, extranet, intranet.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F2E97F0-9B5C-45D0-ACE6-49BD0AF56FEA}"/>
                </a:ext>
              </a:extLst>
            </p:cNvPr>
            <p:cNvSpPr txBox="1"/>
            <p:nvPr/>
          </p:nvSpPr>
          <p:spPr>
            <a:xfrm>
              <a:off x="388747" y="3288564"/>
              <a:ext cx="137494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accent3"/>
                  </a:solidFill>
                  <a:cs typeface="Arial" pitchFamily="34" charset="0"/>
                </a:rPr>
                <a:t>Integration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xmlns="" id="{170480FA-81C2-4050-BB39-7D1F953EAA24}"/>
              </a:ext>
            </a:extLst>
          </p:cNvPr>
          <p:cNvGrpSpPr/>
          <p:nvPr/>
        </p:nvGrpSpPr>
        <p:grpSpPr>
          <a:xfrm>
            <a:off x="1635519" y="5167523"/>
            <a:ext cx="2523848" cy="1083702"/>
            <a:chOff x="971600" y="5301206"/>
            <a:chExt cx="1609193" cy="108370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D0BE0A5-CB75-4B47-8E8B-99473A084A5D}"/>
                </a:ext>
              </a:extLst>
            </p:cNvPr>
            <p:cNvSpPr txBox="1"/>
            <p:nvPr/>
          </p:nvSpPr>
          <p:spPr>
            <a:xfrm>
              <a:off x="971600" y="5553911"/>
              <a:ext cx="16091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System thinking, Critical Thinking, Problem Solving, Testing, Conversational Integration, Decision making, Arm Data Specialization.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FFB67B8-DCC3-4B76-8623-112C05385E3C}"/>
                </a:ext>
              </a:extLst>
            </p:cNvPr>
            <p:cNvSpPr txBox="1"/>
            <p:nvPr/>
          </p:nvSpPr>
          <p:spPr>
            <a:xfrm>
              <a:off x="971600" y="5301206"/>
              <a:ext cx="1609193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 smtClean="0">
                  <a:solidFill>
                    <a:schemeClr val="accent2"/>
                  </a:solidFill>
                  <a:cs typeface="Arial" pitchFamily="34" charset="0"/>
                </a:rPr>
                <a:t>Robotics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1">
            <a:extLst>
              <a:ext uri="{FF2B5EF4-FFF2-40B4-BE49-F238E27FC236}">
                <a16:creationId xmlns:a16="http://schemas.microsoft.com/office/drawing/2014/main" xmlns="" id="{D5D96927-B1C0-4857-9D79-9C9DC7DF1409}"/>
              </a:ext>
            </a:extLst>
          </p:cNvPr>
          <p:cNvGrpSpPr/>
          <p:nvPr/>
        </p:nvGrpSpPr>
        <p:grpSpPr>
          <a:xfrm>
            <a:off x="3485241" y="1914752"/>
            <a:ext cx="5222675" cy="4151807"/>
            <a:chOff x="2483768" y="1378094"/>
            <a:chExt cx="4104457" cy="3243788"/>
          </a:xfrm>
        </p:grpSpPr>
        <p:cxnSp>
          <p:nvCxnSpPr>
            <p:cNvPr id="24" name="Straight Connector 7">
              <a:extLst>
                <a:ext uri="{FF2B5EF4-FFF2-40B4-BE49-F238E27FC236}">
                  <a16:creationId xmlns:a16="http://schemas.microsoft.com/office/drawing/2014/main" xmlns="" id="{F8A4A3F0-A7BD-457D-B63C-6CAFD1CF86AB}"/>
                </a:ext>
              </a:extLst>
            </p:cNvPr>
            <p:cNvCxnSpPr/>
            <p:nvPr/>
          </p:nvCxnSpPr>
          <p:spPr>
            <a:xfrm flipV="1">
              <a:off x="4572000" y="2139702"/>
              <a:ext cx="648072" cy="858572"/>
            </a:xfrm>
            <a:prstGeom prst="line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xmlns="" id="{7720CBFD-2CE7-49F3-98A0-08742C27472C}"/>
                </a:ext>
              </a:extLst>
            </p:cNvPr>
            <p:cNvCxnSpPr/>
            <p:nvPr/>
          </p:nvCxnSpPr>
          <p:spPr>
            <a:xfrm flipV="1">
              <a:off x="4572000" y="2998274"/>
              <a:ext cx="1152128" cy="5276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4">
              <a:extLst>
                <a:ext uri="{FF2B5EF4-FFF2-40B4-BE49-F238E27FC236}">
                  <a16:creationId xmlns:a16="http://schemas.microsoft.com/office/drawing/2014/main" xmlns="" id="{262362E0-5394-47C1-AF1F-ED6029D43567}"/>
                </a:ext>
              </a:extLst>
            </p:cNvPr>
            <p:cNvCxnSpPr/>
            <p:nvPr/>
          </p:nvCxnSpPr>
          <p:spPr>
            <a:xfrm>
              <a:off x="4572000" y="3001702"/>
              <a:ext cx="648072" cy="900100"/>
            </a:xfrm>
            <a:prstGeom prst="line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7">
              <a:extLst>
                <a:ext uri="{FF2B5EF4-FFF2-40B4-BE49-F238E27FC236}">
                  <a16:creationId xmlns:a16="http://schemas.microsoft.com/office/drawing/2014/main" xmlns="" id="{AB3CDCC4-83D2-4C4C-99E9-61036DD01D58}"/>
                </a:ext>
              </a:extLst>
            </p:cNvPr>
            <p:cNvCxnSpPr/>
            <p:nvPr/>
          </p:nvCxnSpPr>
          <p:spPr>
            <a:xfrm flipH="1" flipV="1">
              <a:off x="3893820" y="2139702"/>
              <a:ext cx="678180" cy="863848"/>
            </a:xfrm>
            <a:prstGeom prst="line">
              <a:avLst/>
            </a:prstGeom>
            <a:ln w="190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8">
              <a:extLst>
                <a:ext uri="{FF2B5EF4-FFF2-40B4-BE49-F238E27FC236}">
                  <a16:creationId xmlns:a16="http://schemas.microsoft.com/office/drawing/2014/main" xmlns="" id="{B7C048DD-BB79-4845-9046-AF68ACB25252}"/>
                </a:ext>
              </a:extLst>
            </p:cNvPr>
            <p:cNvCxnSpPr/>
            <p:nvPr/>
          </p:nvCxnSpPr>
          <p:spPr>
            <a:xfrm flipH="1">
              <a:off x="3419872" y="3001702"/>
              <a:ext cx="1152128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9">
              <a:extLst>
                <a:ext uri="{FF2B5EF4-FFF2-40B4-BE49-F238E27FC236}">
                  <a16:creationId xmlns:a16="http://schemas.microsoft.com/office/drawing/2014/main" xmlns="" id="{B3A245AD-37E3-487B-9DB8-F08206D00DE0}"/>
                </a:ext>
              </a:extLst>
            </p:cNvPr>
            <p:cNvCxnSpPr/>
            <p:nvPr/>
          </p:nvCxnSpPr>
          <p:spPr>
            <a:xfrm flipH="1">
              <a:off x="3893820" y="3003550"/>
              <a:ext cx="678180" cy="859790"/>
            </a:xfrm>
            <a:prstGeom prst="line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16">
              <a:extLst>
                <a:ext uri="{FF2B5EF4-FFF2-40B4-BE49-F238E27FC236}">
                  <a16:creationId xmlns:a16="http://schemas.microsoft.com/office/drawing/2014/main" xmlns="" id="{AC238C90-A270-496D-BF1F-3C819DEC3E72}"/>
                </a:ext>
              </a:extLst>
            </p:cNvPr>
            <p:cNvSpPr/>
            <p:nvPr/>
          </p:nvSpPr>
          <p:spPr>
            <a:xfrm>
              <a:off x="3840480" y="2266754"/>
              <a:ext cx="1463040" cy="146304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xmlns="" id="{1A5E71F8-8758-4D97-9F54-8B5F118A1F29}"/>
                </a:ext>
              </a:extLst>
            </p:cNvPr>
            <p:cNvGrpSpPr/>
            <p:nvPr/>
          </p:nvGrpSpPr>
          <p:grpSpPr>
            <a:xfrm>
              <a:off x="5148065" y="1378094"/>
              <a:ext cx="1440160" cy="3240360"/>
              <a:chOff x="5292077" y="1378094"/>
              <a:chExt cx="1440156" cy="3240358"/>
            </a:xfrm>
          </p:grpSpPr>
          <p:sp>
            <p:nvSpPr>
              <p:cNvPr id="36" name="Oval 17">
                <a:extLst>
                  <a:ext uri="{FF2B5EF4-FFF2-40B4-BE49-F238E27FC236}">
                    <a16:creationId xmlns:a16="http://schemas.microsoft.com/office/drawing/2014/main" xmlns="" id="{1A7E9C65-0EEB-40AD-91AA-584C996136D6}"/>
                  </a:ext>
                </a:extLst>
              </p:cNvPr>
              <p:cNvSpPr/>
              <p:nvPr/>
            </p:nvSpPr>
            <p:spPr>
              <a:xfrm>
                <a:off x="6012153" y="2638233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:a16="http://schemas.microsoft.com/office/drawing/2014/main" xmlns="" id="{E83D6561-7B73-45EE-9F9C-8C9A4B169E55}"/>
                  </a:ext>
                </a:extLst>
              </p:cNvPr>
              <p:cNvSpPr/>
              <p:nvPr/>
            </p:nvSpPr>
            <p:spPr>
              <a:xfrm>
                <a:off x="5292077" y="3898372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Oval 19">
                <a:extLst>
                  <a:ext uri="{FF2B5EF4-FFF2-40B4-BE49-F238E27FC236}">
                    <a16:creationId xmlns:a16="http://schemas.microsoft.com/office/drawing/2014/main" xmlns="" id="{702741D3-5B76-48E5-A063-40F10420B5F1}"/>
                  </a:ext>
                </a:extLst>
              </p:cNvPr>
              <p:cNvSpPr/>
              <p:nvPr/>
            </p:nvSpPr>
            <p:spPr>
              <a:xfrm>
                <a:off x="5292080" y="1378094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Group 3">
              <a:extLst>
                <a:ext uri="{FF2B5EF4-FFF2-40B4-BE49-F238E27FC236}">
                  <a16:creationId xmlns:a16="http://schemas.microsoft.com/office/drawing/2014/main" xmlns="" id="{7EB6CA42-CDB6-4A15-872B-170B8872EEF5}"/>
                </a:ext>
              </a:extLst>
            </p:cNvPr>
            <p:cNvGrpSpPr/>
            <p:nvPr/>
          </p:nvGrpSpPr>
          <p:grpSpPr>
            <a:xfrm flipH="1">
              <a:off x="2483768" y="1381522"/>
              <a:ext cx="1440160" cy="3240360"/>
              <a:chOff x="5444477" y="1381522"/>
              <a:chExt cx="1440155" cy="3240358"/>
            </a:xfrm>
          </p:grpSpPr>
          <p:sp>
            <p:nvSpPr>
              <p:cNvPr id="33" name="Oval 20">
                <a:extLst>
                  <a:ext uri="{FF2B5EF4-FFF2-40B4-BE49-F238E27FC236}">
                    <a16:creationId xmlns:a16="http://schemas.microsoft.com/office/drawing/2014/main" xmlns="" id="{8CF30ED5-9615-45A1-94F9-30847F1D6792}"/>
                  </a:ext>
                </a:extLst>
              </p:cNvPr>
              <p:cNvSpPr/>
              <p:nvPr/>
            </p:nvSpPr>
            <p:spPr>
              <a:xfrm>
                <a:off x="6164552" y="2641661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21">
                <a:extLst>
                  <a:ext uri="{FF2B5EF4-FFF2-40B4-BE49-F238E27FC236}">
                    <a16:creationId xmlns:a16="http://schemas.microsoft.com/office/drawing/2014/main" xmlns="" id="{F46244FC-B5C0-4EEC-856E-1EBE82F38EDF}"/>
                  </a:ext>
                </a:extLst>
              </p:cNvPr>
              <p:cNvSpPr/>
              <p:nvPr/>
            </p:nvSpPr>
            <p:spPr>
              <a:xfrm>
                <a:off x="5444477" y="3901800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Oval 22">
                <a:extLst>
                  <a:ext uri="{FF2B5EF4-FFF2-40B4-BE49-F238E27FC236}">
                    <a16:creationId xmlns:a16="http://schemas.microsoft.com/office/drawing/2014/main" xmlns="" id="{BAE2E2A9-A307-4276-85A2-0D17DF293DEB}"/>
                  </a:ext>
                </a:extLst>
              </p:cNvPr>
              <p:cNvSpPr/>
              <p:nvPr/>
            </p:nvSpPr>
            <p:spPr>
              <a:xfrm>
                <a:off x="5444480" y="1381522"/>
                <a:ext cx="720080" cy="72008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945B3A0-9CC6-4B2E-ABAB-B279A819AC60}"/>
              </a:ext>
            </a:extLst>
          </p:cNvPr>
          <p:cNvSpPr txBox="1"/>
          <p:nvPr/>
        </p:nvSpPr>
        <p:spPr>
          <a:xfrm>
            <a:off x="5310003" y="3406652"/>
            <a:ext cx="1573152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Skill set / Abilities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xmlns="" id="{1F3795D8-7F80-4E23-9778-DEFAB26010C8}"/>
              </a:ext>
            </a:extLst>
          </p:cNvPr>
          <p:cNvSpPr>
            <a:spLocks noChangeAspect="1"/>
          </p:cNvSpPr>
          <p:nvPr/>
        </p:nvSpPr>
        <p:spPr>
          <a:xfrm>
            <a:off x="5879230" y="4150841"/>
            <a:ext cx="462505" cy="46636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xmlns="" id="{7FB0C556-28C6-4343-B173-EFAE172CCF01}"/>
              </a:ext>
            </a:extLst>
          </p:cNvPr>
          <p:cNvSpPr/>
          <p:nvPr/>
        </p:nvSpPr>
        <p:spPr>
          <a:xfrm>
            <a:off x="4696798" y="547530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xmlns="" id="{3D4EA183-8526-425E-AFD2-A918B5309EE4}"/>
              </a:ext>
            </a:extLst>
          </p:cNvPr>
          <p:cNvSpPr/>
          <p:nvPr/>
        </p:nvSpPr>
        <p:spPr>
          <a:xfrm>
            <a:off x="13761772" y="9028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3D9061B1-6438-49E7-A39C-3E9246EDFC6C}"/>
              </a:ext>
            </a:extLst>
          </p:cNvPr>
          <p:cNvSpPr/>
          <p:nvPr/>
        </p:nvSpPr>
        <p:spPr>
          <a:xfrm flipH="1">
            <a:off x="8005610" y="384496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xmlns="" id="{79A05247-70F8-4FD6-84EF-0F934BCB9975}"/>
              </a:ext>
            </a:extLst>
          </p:cNvPr>
          <p:cNvSpPr/>
          <p:nvPr/>
        </p:nvSpPr>
        <p:spPr>
          <a:xfrm rot="18805991">
            <a:off x="3712274" y="382005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xmlns="" id="{B25B371A-AFB6-4850-8DC1-2EB743BDC9BD}"/>
              </a:ext>
            </a:extLst>
          </p:cNvPr>
          <p:cNvSpPr>
            <a:spLocks noChangeAspect="1"/>
          </p:cNvSpPr>
          <p:nvPr/>
        </p:nvSpPr>
        <p:spPr>
          <a:xfrm rot="9900000">
            <a:off x="7142109" y="545680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11" y="2100415"/>
            <a:ext cx="608626" cy="628914"/>
          </a:xfrm>
          <a:prstGeom prst="rect">
            <a:avLst/>
          </a:prstGeom>
        </p:spPr>
      </p:pic>
      <p:pic>
        <p:nvPicPr>
          <p:cNvPr id="1032" name="Picture 8" descr="Ai circle icon Royalty Free Vector Image - Vector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07" y="2040240"/>
            <a:ext cx="588084" cy="63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80" y="3571626"/>
            <a:ext cx="764645" cy="76464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010" y="5404394"/>
            <a:ext cx="702198" cy="37450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189" y="3710846"/>
            <a:ext cx="538109" cy="5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3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271" y="203746"/>
            <a:ext cx="9144000" cy="437700"/>
          </a:xfrm>
        </p:spPr>
        <p:txBody>
          <a:bodyPr/>
          <a:lstStyle/>
          <a:p>
            <a:r>
              <a:rPr lang="en-US" dirty="0" smtClean="0"/>
              <a:t>Job Opportunities – Generalized fields of Operations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086932"/>
              </p:ext>
            </p:extLst>
          </p:nvPr>
        </p:nvGraphicFramePr>
        <p:xfrm>
          <a:off x="2060812" y="852820"/>
          <a:ext cx="7397087" cy="580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5714918" imgH="5067193" progId="Excel.Sheet.12">
                  <p:embed/>
                </p:oleObj>
              </mc:Choice>
              <mc:Fallback>
                <p:oleObj name="Worksheet" r:id="rId3" imgW="5714918" imgH="50671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0812" y="852820"/>
                        <a:ext cx="7397087" cy="5804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55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46" y="1469101"/>
            <a:ext cx="10962238" cy="4522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8417" y="245660"/>
            <a:ext cx="277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Managerial Skills required</a:t>
            </a:r>
          </a:p>
        </p:txBody>
      </p:sp>
    </p:spTree>
    <p:extLst>
      <p:ext uri="{BB962C8B-B14F-4D97-AF65-F5344CB8AC3E}">
        <p14:creationId xmlns:p14="http://schemas.microsoft.com/office/powerpoint/2010/main" val="137249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271" y="203746"/>
            <a:ext cx="9144000" cy="437700"/>
          </a:xfrm>
        </p:spPr>
        <p:txBody>
          <a:bodyPr/>
          <a:lstStyle/>
          <a:p>
            <a:r>
              <a:rPr lang="en-US" dirty="0" smtClean="0"/>
              <a:t>Customize your CV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2" y="1681798"/>
            <a:ext cx="6923017" cy="31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03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437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Theme</vt:lpstr>
      <vt:lpstr>Microsoft Excel Worksheet</vt:lpstr>
      <vt:lpstr>Navigating Success</vt:lpstr>
      <vt:lpstr>Outline of the session</vt:lpstr>
      <vt:lpstr>Introduction to Operations Management</vt:lpstr>
      <vt:lpstr>Introduction to Supply Chain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Success</dc:title>
  <dc:creator>Nitin Athavle</dc:creator>
  <cp:lastModifiedBy>Nitin Athavle</cp:lastModifiedBy>
  <cp:revision>23</cp:revision>
  <dcterms:created xsi:type="dcterms:W3CDTF">2023-10-26T05:49:44Z</dcterms:created>
  <dcterms:modified xsi:type="dcterms:W3CDTF">2023-10-26T11:17:57Z</dcterms:modified>
</cp:coreProperties>
</file>